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28" r:id="rId3"/>
    <p:sldId id="270" r:id="rId4"/>
    <p:sldId id="268" r:id="rId5"/>
    <p:sldId id="271" r:id="rId6"/>
    <p:sldId id="275" r:id="rId7"/>
    <p:sldId id="265" r:id="rId8"/>
    <p:sldId id="262" r:id="rId9"/>
    <p:sldId id="346" r:id="rId10"/>
    <p:sldId id="261" r:id="rId11"/>
    <p:sldId id="266" r:id="rId12"/>
    <p:sldId id="260" r:id="rId13"/>
    <p:sldId id="267" r:id="rId14"/>
    <p:sldId id="280" r:id="rId15"/>
    <p:sldId id="273" r:id="rId16"/>
    <p:sldId id="278" r:id="rId17"/>
    <p:sldId id="272" r:id="rId18"/>
    <p:sldId id="313" r:id="rId19"/>
    <p:sldId id="276" r:id="rId20"/>
    <p:sldId id="282" r:id="rId21"/>
    <p:sldId id="281" r:id="rId22"/>
    <p:sldId id="338" r:id="rId23"/>
    <p:sldId id="297" r:id="rId24"/>
    <p:sldId id="342" r:id="rId25"/>
    <p:sldId id="298" r:id="rId26"/>
    <p:sldId id="299" r:id="rId27"/>
    <p:sldId id="300" r:id="rId28"/>
    <p:sldId id="345" r:id="rId29"/>
    <p:sldId id="288" r:id="rId30"/>
    <p:sldId id="290" r:id="rId31"/>
    <p:sldId id="291" r:id="rId32"/>
    <p:sldId id="295" r:id="rId33"/>
    <p:sldId id="293" r:id="rId34"/>
    <p:sldId id="294" r:id="rId35"/>
    <p:sldId id="339" r:id="rId36"/>
    <p:sldId id="340" r:id="rId37"/>
    <p:sldId id="292" r:id="rId38"/>
    <p:sldId id="289" r:id="rId39"/>
    <p:sldId id="341" r:id="rId40"/>
    <p:sldId id="296" r:id="rId41"/>
    <p:sldId id="343" r:id="rId42"/>
    <p:sldId id="344" r:id="rId43"/>
    <p:sldId id="320" r:id="rId44"/>
    <p:sldId id="321" r:id="rId45"/>
    <p:sldId id="324" r:id="rId46"/>
    <p:sldId id="334" r:id="rId47"/>
    <p:sldId id="305" r:id="rId48"/>
    <p:sldId id="330" r:id="rId49"/>
    <p:sldId id="306" r:id="rId50"/>
    <p:sldId id="335" r:id="rId51"/>
    <p:sldId id="319" r:id="rId52"/>
    <p:sldId id="325" r:id="rId53"/>
    <p:sldId id="326" r:id="rId54"/>
  </p:sldIdLst>
  <p:sldSz cx="9144000" cy="6858000" type="screen4x3"/>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15" autoAdjust="0"/>
    <p:restoredTop sz="86420" autoAdjust="0"/>
  </p:normalViewPr>
  <p:slideViewPr>
    <p:cSldViewPr>
      <p:cViewPr>
        <p:scale>
          <a:sx n="85" d="100"/>
          <a:sy n="85" d="100"/>
        </p:scale>
        <p:origin x="-2364" y="-414"/>
      </p:cViewPr>
      <p:guideLst>
        <p:guide orient="horz" pos="2160"/>
        <p:guide pos="2880"/>
      </p:guideLst>
    </p:cSldViewPr>
  </p:slideViewPr>
  <p:outlineViewPr>
    <p:cViewPr>
      <p:scale>
        <a:sx n="33" d="100"/>
        <a:sy n="33" d="100"/>
      </p:scale>
      <p:origin x="0" y="-21000"/>
    </p:cViewPr>
  </p:outlin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Users\angelsriusbou\Desktop\Gra&#768;fics%20llibres%20del%20front\GRA&#768;FIC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uari\Desktop\GR&#192;FIC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Volumes\DISC%20SEGURETAT\CLINICA%20MILITAR%20Z\Documents%20Biblioteca%20de%20Montserrat\Llibres%20del%20front\Gra&#768;fics%20llibres%20del%20front\GRA&#768;FIC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Volumes\DISC%20SEGURETAT\CLINICA%20MILITAR%20Z\Documents%20Biblioteca%20de%20Montserrat\Llibres%20del%20front\Gra&#768;fics%20llibres%20del%20front\GRA&#768;F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ca-ES"/>
  <c:chart>
    <c:title>
      <c:tx>
        <c:rich>
          <a:bodyPr/>
          <a:lstStyle/>
          <a:p>
            <a:pPr>
              <a:defRPr/>
            </a:pPr>
            <a:r>
              <a:rPr lang="ca-ES"/>
              <a:t>CIUTATS D'EDICIÓ</a:t>
            </a:r>
          </a:p>
        </c:rich>
      </c:tx>
      <c:layout/>
    </c:title>
    <c:view3D>
      <c:rotX val="30"/>
      <c:perspective val="30"/>
    </c:view3D>
    <c:plotArea>
      <c:layout/>
      <c:pie3DChart>
        <c:varyColors val="1"/>
        <c:ser>
          <c:idx val="0"/>
          <c:order val="0"/>
          <c:explosion val="25"/>
          <c:dLbls>
            <c:spPr>
              <a:noFill/>
              <a:ln>
                <a:noFill/>
              </a:ln>
              <a:effectLst/>
            </c:spPr>
            <c:showPercent val="1"/>
            <c:showLeaderLines val="1"/>
            <c:extLst xmlns:c16r2="http://schemas.microsoft.com/office/drawing/2015/06/chart">
              <c:ext xmlns:c15="http://schemas.microsoft.com/office/drawing/2012/chart" uri="{CE6537A1-D6FC-4f65-9D91-7224C49458BB}"/>
            </c:extLst>
          </c:dLbls>
          <c:cat>
            <c:strRef>
              <c:f>Full1!$A$4:$A$12</c:f>
              <c:strCache>
                <c:ptCount val="9"/>
                <c:pt idx="0">
                  <c:v>Badalona</c:v>
                </c:pt>
                <c:pt idx="1">
                  <c:v>Barcelona</c:v>
                </c:pt>
                <c:pt idx="2">
                  <c:v>Madrid</c:v>
                </c:pt>
                <c:pt idx="3">
                  <c:v>París</c:v>
                </c:pt>
                <c:pt idx="4">
                  <c:v>Santiago</c:v>
                </c:pt>
                <c:pt idx="5">
                  <c:v>Spoleto</c:v>
                </c:pt>
                <c:pt idx="6">
                  <c:v>Tarragona</c:v>
                </c:pt>
                <c:pt idx="7">
                  <c:v>València</c:v>
                </c:pt>
                <c:pt idx="8">
                  <c:v>Zürich</c:v>
                </c:pt>
              </c:strCache>
            </c:strRef>
          </c:cat>
          <c:val>
            <c:numRef>
              <c:f>Full1!$B$4:$B$12</c:f>
              <c:numCache>
                <c:formatCode>General</c:formatCode>
                <c:ptCount val="9"/>
                <c:pt idx="0">
                  <c:v>1</c:v>
                </c:pt>
                <c:pt idx="1">
                  <c:v>62</c:v>
                </c:pt>
                <c:pt idx="2">
                  <c:v>9</c:v>
                </c:pt>
                <c:pt idx="3">
                  <c:v>1</c:v>
                </c:pt>
                <c:pt idx="4">
                  <c:v>1</c:v>
                </c:pt>
                <c:pt idx="5">
                  <c:v>1</c:v>
                </c:pt>
                <c:pt idx="6">
                  <c:v>1</c:v>
                </c:pt>
                <c:pt idx="7">
                  <c:v>3</c:v>
                </c:pt>
                <c:pt idx="8">
                  <c:v>1</c:v>
                </c:pt>
              </c:numCache>
            </c:numRef>
          </c:val>
          <c:extLst xmlns:c16r2="http://schemas.microsoft.com/office/drawing/2015/06/chart">
            <c:ext xmlns:c16="http://schemas.microsoft.com/office/drawing/2014/chart" uri="{C3380CC4-5D6E-409C-BE32-E72D297353CC}">
              <c16:uniqueId val="{00000000-A4F7-5C43-9CB9-3C94353B5BCD}"/>
            </c:ext>
          </c:extLst>
        </c:ser>
        <c:ser>
          <c:idx val="1"/>
          <c:order val="1"/>
          <c:explosion val="25"/>
          <c:dLbls>
            <c:spPr>
              <a:noFill/>
              <a:ln>
                <a:noFill/>
              </a:ln>
              <a:effectLst/>
            </c:spPr>
            <c:showPercent val="1"/>
            <c:showLeaderLines val="1"/>
            <c:extLst xmlns:c16r2="http://schemas.microsoft.com/office/drawing/2015/06/chart">
              <c:ext xmlns:c15="http://schemas.microsoft.com/office/drawing/2012/chart" uri="{CE6537A1-D6FC-4f65-9D91-7224C49458BB}"/>
            </c:extLst>
          </c:dLbls>
          <c:cat>
            <c:strRef>
              <c:f>Full1!$A$4:$A$12</c:f>
              <c:strCache>
                <c:ptCount val="9"/>
                <c:pt idx="0">
                  <c:v>Badalona</c:v>
                </c:pt>
                <c:pt idx="1">
                  <c:v>Barcelona</c:v>
                </c:pt>
                <c:pt idx="2">
                  <c:v>Madrid</c:v>
                </c:pt>
                <c:pt idx="3">
                  <c:v>París</c:v>
                </c:pt>
                <c:pt idx="4">
                  <c:v>Santiago</c:v>
                </c:pt>
                <c:pt idx="5">
                  <c:v>Spoleto</c:v>
                </c:pt>
                <c:pt idx="6">
                  <c:v>Tarragona</c:v>
                </c:pt>
                <c:pt idx="7">
                  <c:v>València</c:v>
                </c:pt>
                <c:pt idx="8">
                  <c:v>Zürich</c:v>
                </c:pt>
              </c:strCache>
            </c:strRef>
          </c:cat>
          <c:val>
            <c:numRef>
              <c:f>Full1!$C$4:$C$12</c:f>
              <c:numCache>
                <c:formatCode>General</c:formatCode>
                <c:ptCount val="9"/>
              </c:numCache>
            </c:numRef>
          </c:val>
          <c:extLst xmlns:c16r2="http://schemas.microsoft.com/office/drawing/2015/06/chart">
            <c:ext xmlns:c16="http://schemas.microsoft.com/office/drawing/2014/chart" uri="{C3380CC4-5D6E-409C-BE32-E72D297353CC}">
              <c16:uniqueId val="{00000001-A4F7-5C43-9CB9-3C94353B5BCD}"/>
            </c:ext>
          </c:extLst>
        </c:ser>
        <c:dLbls>
          <c:showPercent val="1"/>
        </c:dLbls>
      </c:pie3DChart>
    </c:plotArea>
    <c:legend>
      <c:legendPos val="r"/>
      <c:layout>
        <c:manualLayout>
          <c:xMode val="edge"/>
          <c:yMode val="edge"/>
          <c:x val="0.83456744787919734"/>
          <c:y val="4.5266592853319375E-2"/>
          <c:w val="0.15675865249944909"/>
          <c:h val="0.90939658851036742"/>
        </c:manualLayout>
      </c:layout>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ca-ES"/>
  <c:chart>
    <c:title>
      <c:tx>
        <c:rich>
          <a:bodyPr/>
          <a:lstStyle/>
          <a:p>
            <a:pPr>
              <a:defRPr/>
            </a:pPr>
            <a:r>
              <a:rPr lang="ca-ES"/>
              <a:t>EDITORIALS</a:t>
            </a:r>
          </a:p>
        </c:rich>
      </c:tx>
      <c:layout/>
    </c:title>
    <c:view3D>
      <c:rAngAx val="1"/>
    </c:view3D>
    <c:plotArea>
      <c:layout/>
      <c:bar3DChart>
        <c:barDir val="col"/>
        <c:grouping val="clustered"/>
        <c:ser>
          <c:idx val="0"/>
          <c:order val="0"/>
          <c:cat>
            <c:strRef>
              <c:f>Full2!$A$3:$A$34</c:f>
              <c:strCache>
                <c:ptCount val="32"/>
                <c:pt idx="0">
                  <c:v>Antonio Roch (Barcelona)</c:v>
                </c:pt>
                <c:pt idx="1">
                  <c:v>Asoc. Progreso Materialismo (Barcelona) </c:v>
                </c:pt>
                <c:pt idx="2">
                  <c:v>Biblioteca de Estudios (València)</c:v>
                </c:pt>
                <c:pt idx="3">
                  <c:v>Centrol Editorial Presa (Barcelona)</c:v>
                </c:pt>
                <c:pt idx="4">
                  <c:v>Cervantes (Barcelona)</c:v>
                </c:pt>
                <c:pt idx="5">
                  <c:v>Compañía Ibero-Americana de Publicaciones (Madrid)</c:v>
                </c:pt>
                <c:pt idx="6">
                  <c:v>Editorial Atlante (Barcelona)</c:v>
                </c:pt>
                <c:pt idx="7">
                  <c:v>Espasa-Calpe (Madrid)</c:v>
                </c:pt>
                <c:pt idx="8">
                  <c:v>Estrella (Madrid)</c:v>
                </c:pt>
                <c:pt idx="9">
                  <c:v>Feliu y Susanna (Barcelona)</c:v>
                </c:pt>
                <c:pt idx="10">
                  <c:v>Forja (Barcelona)</c:v>
                </c:pt>
                <c:pt idx="11">
                  <c:v>Generalitat de Catalunya (Barcelona)</c:v>
                </c:pt>
                <c:pt idx="12">
                  <c:v>José Vilamala (Barcelona)</c:v>
                </c:pt>
                <c:pt idx="13">
                  <c:v>Juan Ortíz (Madrid)</c:v>
                </c:pt>
                <c:pt idx="14">
                  <c:v>Juan Ruíz Romero (Barcelona)</c:v>
                </c:pt>
                <c:pt idx="15">
                  <c:v>Junque (Santiago)</c:v>
                </c:pt>
                <c:pt idx="16">
                  <c:v>Le Edizioni d'Italia</c:v>
                </c:pt>
                <c:pt idx="17">
                  <c:v>Les Belles Éditions (París)</c:v>
                </c:pt>
                <c:pt idx="18">
                  <c:v>Maucci (Barcelona)</c:v>
                </c:pt>
                <c:pt idx="19">
                  <c:v>Moderna (Barcelona)</c:v>
                </c:pt>
                <c:pt idx="20">
                  <c:v>Nuestro Pueblo (Madrid)</c:v>
                </c:pt>
                <c:pt idx="21">
                  <c:v>Olimpo (Barcelona)</c:v>
                </c:pt>
                <c:pt idx="22">
                  <c:v>Orto (Madrid)</c:v>
                </c:pt>
                <c:pt idx="23">
                  <c:v>Prensa Popular (Madrid)</c:v>
                </c:pt>
                <c:pt idx="24">
                  <c:v>Proa (Badalona)</c:v>
                </c:pt>
                <c:pt idx="25">
                  <c:v>Prometeo (València)</c:v>
                </c:pt>
                <c:pt idx="26">
                  <c:v>Publicaciones de la Revista Blanca (Barcelona) </c:v>
                </c:pt>
                <c:pt idx="27">
                  <c:v>Ring (Zürich)</c:v>
                </c:pt>
                <c:pt idx="28">
                  <c:v>Seix y Barral (Barcelona)</c:v>
                </c:pt>
                <c:pt idx="29">
                  <c:v>Talleres tipográficos (Tarragona)</c:v>
                </c:pt>
                <c:pt idx="30">
                  <c:v>Tipografia "Cosmos" (Barcelona) </c:v>
                </c:pt>
                <c:pt idx="31">
                  <c:v>Vida y Trabajo (Madrid)</c:v>
                </c:pt>
              </c:strCache>
            </c:strRef>
          </c:cat>
          <c:val>
            <c:numRef>
              <c:f>Full2!$B$3:$B$34</c:f>
              <c:numCache>
                <c:formatCode>General</c:formatCode>
                <c:ptCount val="32"/>
                <c:pt idx="0">
                  <c:v>3</c:v>
                </c:pt>
                <c:pt idx="1">
                  <c:v>1</c:v>
                </c:pt>
                <c:pt idx="2">
                  <c:v>2</c:v>
                </c:pt>
                <c:pt idx="3">
                  <c:v>9</c:v>
                </c:pt>
                <c:pt idx="4">
                  <c:v>1</c:v>
                </c:pt>
                <c:pt idx="5">
                  <c:v>1</c:v>
                </c:pt>
                <c:pt idx="6">
                  <c:v>17</c:v>
                </c:pt>
                <c:pt idx="7">
                  <c:v>1</c:v>
                </c:pt>
                <c:pt idx="8">
                  <c:v>1</c:v>
                </c:pt>
                <c:pt idx="9">
                  <c:v>1</c:v>
                </c:pt>
                <c:pt idx="10">
                  <c:v>1</c:v>
                </c:pt>
                <c:pt idx="11">
                  <c:v>1</c:v>
                </c:pt>
                <c:pt idx="12">
                  <c:v>1</c:v>
                </c:pt>
                <c:pt idx="13">
                  <c:v>1</c:v>
                </c:pt>
                <c:pt idx="14">
                  <c:v>1</c:v>
                </c:pt>
                <c:pt idx="15">
                  <c:v>1</c:v>
                </c:pt>
                <c:pt idx="16">
                  <c:v>1</c:v>
                </c:pt>
                <c:pt idx="17">
                  <c:v>1</c:v>
                </c:pt>
                <c:pt idx="18">
                  <c:v>18</c:v>
                </c:pt>
                <c:pt idx="19">
                  <c:v>1</c:v>
                </c:pt>
                <c:pt idx="20">
                  <c:v>1</c:v>
                </c:pt>
                <c:pt idx="21">
                  <c:v>2</c:v>
                </c:pt>
                <c:pt idx="22">
                  <c:v>1</c:v>
                </c:pt>
                <c:pt idx="23">
                  <c:v>2</c:v>
                </c:pt>
                <c:pt idx="24">
                  <c:v>1</c:v>
                </c:pt>
                <c:pt idx="25">
                  <c:v>1</c:v>
                </c:pt>
                <c:pt idx="26">
                  <c:v>1</c:v>
                </c:pt>
                <c:pt idx="27">
                  <c:v>1</c:v>
                </c:pt>
                <c:pt idx="28">
                  <c:v>3</c:v>
                </c:pt>
                <c:pt idx="29">
                  <c:v>1</c:v>
                </c:pt>
                <c:pt idx="30">
                  <c:v>1</c:v>
                </c:pt>
                <c:pt idx="31">
                  <c:v>1</c:v>
                </c:pt>
              </c:numCache>
            </c:numRef>
          </c:val>
          <c:extLst xmlns:c16r2="http://schemas.microsoft.com/office/drawing/2015/06/chart">
            <c:ext xmlns:c16="http://schemas.microsoft.com/office/drawing/2014/chart" uri="{C3380CC4-5D6E-409C-BE32-E72D297353CC}">
              <c16:uniqueId val="{00000000-C4A7-E140-8028-6B928F0BC108}"/>
            </c:ext>
          </c:extLst>
        </c:ser>
        <c:dLbls/>
        <c:shape val="box"/>
        <c:axId val="115608960"/>
        <c:axId val="115614848"/>
        <c:axId val="0"/>
      </c:bar3DChart>
      <c:catAx>
        <c:axId val="115608960"/>
        <c:scaling>
          <c:orientation val="minMax"/>
        </c:scaling>
        <c:axPos val="b"/>
        <c:numFmt formatCode="General" sourceLinked="0"/>
        <c:majorTickMark val="none"/>
        <c:tickLblPos val="nextTo"/>
        <c:crossAx val="115614848"/>
        <c:crosses val="autoZero"/>
        <c:auto val="1"/>
        <c:lblAlgn val="ctr"/>
        <c:lblOffset val="100"/>
      </c:catAx>
      <c:valAx>
        <c:axId val="115614848"/>
        <c:scaling>
          <c:orientation val="minMax"/>
        </c:scaling>
        <c:axPos val="l"/>
        <c:majorGridlines/>
        <c:numFmt formatCode="General" sourceLinked="1"/>
        <c:majorTickMark val="none"/>
        <c:tickLblPos val="nextTo"/>
        <c:crossAx val="115608960"/>
        <c:crosses val="autoZero"/>
        <c:crossBetween val="between"/>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ca-ES"/>
  <c:chart>
    <c:title>
      <c:tx>
        <c:rich>
          <a:bodyPr/>
          <a:lstStyle/>
          <a:p>
            <a:pPr>
              <a:defRPr/>
            </a:pPr>
            <a:r>
              <a:rPr lang="ca-ES"/>
              <a:t>MATÈRIES</a:t>
            </a:r>
          </a:p>
        </c:rich>
      </c:tx>
      <c:layout>
        <c:manualLayout>
          <c:xMode val="edge"/>
          <c:yMode val="edge"/>
          <c:x val="0.359873148087894"/>
          <c:y val="1.8912529550827426E-2"/>
        </c:manualLayout>
      </c:layout>
    </c:title>
    <c:view3D>
      <c:rotX val="30"/>
      <c:perspective val="30"/>
    </c:view3D>
    <c:plotArea>
      <c:layout/>
      <c:pie3DChart>
        <c:varyColors val="1"/>
        <c:ser>
          <c:idx val="0"/>
          <c:order val="0"/>
          <c:explosion val="25"/>
          <c:dLbls>
            <c:spPr>
              <a:noFill/>
              <a:ln>
                <a:noFill/>
              </a:ln>
              <a:effectLst/>
            </c:spPr>
            <c:showPercent val="1"/>
            <c:showLeaderLines val="1"/>
            <c:extLst xmlns:c16r2="http://schemas.microsoft.com/office/drawing/2015/06/chart">
              <c:ext xmlns:c15="http://schemas.microsoft.com/office/drawing/2012/chart" uri="{CE6537A1-D6FC-4f65-9D91-7224C49458BB}"/>
            </c:extLst>
          </c:dLbls>
          <c:cat>
            <c:strRef>
              <c:f>Full3!$A$3:$A$11</c:f>
              <c:strCache>
                <c:ptCount val="9"/>
                <c:pt idx="0">
                  <c:v>Biografies</c:v>
                </c:pt>
                <c:pt idx="1">
                  <c:v>Ciències Naturals</c:v>
                </c:pt>
                <c:pt idx="2">
                  <c:v>Història</c:v>
                </c:pt>
                <c:pt idx="3">
                  <c:v>Literatura en altres llengües</c:v>
                </c:pt>
                <c:pt idx="4">
                  <c:v>Literatura en castellà</c:v>
                </c:pt>
                <c:pt idx="5">
                  <c:v>Literatura en català</c:v>
                </c:pt>
                <c:pt idx="6">
                  <c:v>Literatura russa en castellà </c:v>
                </c:pt>
                <c:pt idx="7">
                  <c:v>Literatura russa en català</c:v>
                </c:pt>
                <c:pt idx="8">
                  <c:v>Sociologia i Política</c:v>
                </c:pt>
              </c:strCache>
            </c:strRef>
          </c:cat>
          <c:val>
            <c:numRef>
              <c:f>Full3!$B$3:$B$11</c:f>
              <c:numCache>
                <c:formatCode>General</c:formatCode>
                <c:ptCount val="9"/>
                <c:pt idx="0">
                  <c:v>1</c:v>
                </c:pt>
                <c:pt idx="1">
                  <c:v>5</c:v>
                </c:pt>
                <c:pt idx="2">
                  <c:v>8</c:v>
                </c:pt>
                <c:pt idx="3">
                  <c:v>3</c:v>
                </c:pt>
                <c:pt idx="4">
                  <c:v>4</c:v>
                </c:pt>
                <c:pt idx="5">
                  <c:v>2</c:v>
                </c:pt>
                <c:pt idx="6">
                  <c:v>11</c:v>
                </c:pt>
                <c:pt idx="7">
                  <c:v>1</c:v>
                </c:pt>
                <c:pt idx="8">
                  <c:v>45</c:v>
                </c:pt>
              </c:numCache>
            </c:numRef>
          </c:val>
          <c:extLst xmlns:c16r2="http://schemas.microsoft.com/office/drawing/2015/06/chart">
            <c:ext xmlns:c16="http://schemas.microsoft.com/office/drawing/2014/chart" uri="{C3380CC4-5D6E-409C-BE32-E72D297353CC}">
              <c16:uniqueId val="{00000000-66CF-AD4E-876A-3ECF9567498E}"/>
            </c:ext>
          </c:extLst>
        </c:ser>
        <c:dLbls>
          <c:showPercent val="1"/>
        </c:dLbls>
      </c:pie3DChart>
    </c:plotArea>
    <c:legend>
      <c:legendPos val="r"/>
      <c:layout>
        <c:manualLayout>
          <c:xMode val="edge"/>
          <c:yMode val="edge"/>
          <c:x val="0.78890576485653641"/>
          <c:y val="9.2747836447291274E-2"/>
          <c:w val="0.20181164081183964"/>
          <c:h val="0.8509234925365895"/>
        </c:manualLayout>
      </c:layout>
    </c:legend>
    <c:plotVisOnly val="1"/>
    <c:dispBlanksAs val="zero"/>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ca-ES"/>
  <c:chart>
    <c:title>
      <c:tx>
        <c:rich>
          <a:bodyPr/>
          <a:lstStyle/>
          <a:p>
            <a:pPr>
              <a:defRPr/>
            </a:pPr>
            <a:r>
              <a:rPr lang="ca-ES"/>
              <a:t>LLENGÜES</a:t>
            </a:r>
          </a:p>
        </c:rich>
      </c:tx>
      <c:layout/>
    </c:title>
    <c:view3D>
      <c:rotX val="30"/>
      <c:perspective val="30"/>
    </c:view3D>
    <c:plotArea>
      <c:layout>
        <c:manualLayout>
          <c:layoutTarget val="inner"/>
          <c:xMode val="edge"/>
          <c:yMode val="edge"/>
          <c:x val="1.230993532243144E-3"/>
          <c:y val="0.2681914160686274"/>
          <c:w val="0.78965508812640151"/>
          <c:h val="0.72816725969476381"/>
        </c:manualLayout>
      </c:layout>
      <c:pie3DChart>
        <c:varyColors val="1"/>
        <c:ser>
          <c:idx val="0"/>
          <c:order val="0"/>
          <c:explosion val="25"/>
          <c:dLbls>
            <c:spPr>
              <a:noFill/>
              <a:ln>
                <a:noFill/>
              </a:ln>
              <a:effectLst/>
            </c:spPr>
            <c:showPercent val="1"/>
            <c:showLeaderLines val="1"/>
            <c:extLst xmlns:c16r2="http://schemas.microsoft.com/office/drawing/2015/06/chart">
              <c:ext xmlns:c15="http://schemas.microsoft.com/office/drawing/2012/chart" uri="{CE6537A1-D6FC-4f65-9D91-7224C49458BB}"/>
            </c:extLst>
          </c:dLbls>
          <c:cat>
            <c:strRef>
              <c:f>Full4!$A$3:$A$7</c:f>
              <c:strCache>
                <c:ptCount val="5"/>
                <c:pt idx="0">
                  <c:v>Alemany</c:v>
                </c:pt>
                <c:pt idx="1">
                  <c:v>Castellà</c:v>
                </c:pt>
                <c:pt idx="2">
                  <c:v>Català</c:v>
                </c:pt>
                <c:pt idx="3">
                  <c:v>Francès</c:v>
                </c:pt>
                <c:pt idx="4">
                  <c:v>Italià</c:v>
                </c:pt>
              </c:strCache>
            </c:strRef>
          </c:cat>
          <c:val>
            <c:numRef>
              <c:f>Full4!$B$3:$B$7</c:f>
              <c:numCache>
                <c:formatCode>General</c:formatCode>
                <c:ptCount val="5"/>
                <c:pt idx="0">
                  <c:v>1</c:v>
                </c:pt>
                <c:pt idx="1">
                  <c:v>74</c:v>
                </c:pt>
                <c:pt idx="2">
                  <c:v>3</c:v>
                </c:pt>
                <c:pt idx="3">
                  <c:v>1</c:v>
                </c:pt>
                <c:pt idx="4">
                  <c:v>1</c:v>
                </c:pt>
              </c:numCache>
            </c:numRef>
          </c:val>
          <c:extLst xmlns:c16r2="http://schemas.microsoft.com/office/drawing/2015/06/chart">
            <c:ext xmlns:c16="http://schemas.microsoft.com/office/drawing/2014/chart" uri="{C3380CC4-5D6E-409C-BE32-E72D297353CC}">
              <c16:uniqueId val="{00000000-7C65-8E49-914D-59BD1207EE33}"/>
            </c:ext>
          </c:extLst>
        </c:ser>
        <c:dLbls>
          <c:showPercent val="1"/>
        </c:dLbls>
      </c:pie3DChart>
    </c:plotArea>
    <c:legend>
      <c:legendPos val="r"/>
      <c:layout>
        <c:manualLayout>
          <c:xMode val="edge"/>
          <c:yMode val="edge"/>
          <c:x val="0.78048628205681447"/>
          <c:y val="0.44042565346274659"/>
          <c:w val="0.21076813320099427"/>
          <c:h val="0.3996659777701469"/>
        </c:manualLayout>
      </c:layout>
    </c:legend>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969598-DAED-4987-9BEC-EF0EBB07F537}" type="datetimeFigureOut">
              <a:rPr lang="ca-ES" smtClean="0"/>
              <a:pPr/>
              <a:t>1/3/2021</a:t>
            </a:fld>
            <a:endParaRPr lang="ca-ES"/>
          </a:p>
        </p:txBody>
      </p:sp>
      <p:sp>
        <p:nvSpPr>
          <p:cNvPr id="4" name="Contenidor d'imatge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Contenidor de not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6" name="Contenidor de peu de pà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Conteni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1F4D60-4E88-470B-83E8-D6CCDE7E109C}" type="slidenum">
              <a:rPr lang="ca-ES" smtClean="0"/>
              <a:pPr/>
              <a:t>‹#›</a:t>
            </a:fld>
            <a:endParaRPr lang="ca-ES"/>
          </a:p>
        </p:txBody>
      </p:sp>
    </p:spTree>
    <p:extLst>
      <p:ext uri="{BB962C8B-B14F-4D97-AF65-F5344CB8AC3E}">
        <p14:creationId xmlns:p14="http://schemas.microsoft.com/office/powerpoint/2010/main" xmlns="" val="350278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F81F4D60-4E88-470B-83E8-D6CCDE7E109C}" type="slidenum">
              <a:rPr lang="ca-ES" smtClean="0"/>
              <a:pPr/>
              <a:t>1</a:t>
            </a:fld>
            <a:endParaRPr lang="ca-ES"/>
          </a:p>
        </p:txBody>
      </p:sp>
    </p:spTree>
    <p:extLst>
      <p:ext uri="{BB962C8B-B14F-4D97-AF65-F5344CB8AC3E}">
        <p14:creationId xmlns:p14="http://schemas.microsoft.com/office/powerpoint/2010/main" xmlns="" val="175988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81F4D60-4E88-470B-83E8-D6CCDE7E109C}" type="slidenum">
              <a:rPr lang="ca-ES" smtClean="0"/>
              <a:pPr/>
              <a:t>2</a:t>
            </a:fld>
            <a:endParaRPr lang="ca-ES"/>
          </a:p>
        </p:txBody>
      </p:sp>
    </p:spTree>
    <p:extLst>
      <p:ext uri="{BB962C8B-B14F-4D97-AF65-F5344CB8AC3E}">
        <p14:creationId xmlns:p14="http://schemas.microsoft.com/office/powerpoint/2010/main" xmlns="" val="2039079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81F4D60-4E88-470B-83E8-D6CCDE7E109C}" type="slidenum">
              <a:rPr lang="ca-ES" smtClean="0"/>
              <a:pPr/>
              <a:t>9</a:t>
            </a:fld>
            <a:endParaRPr lang="ca-ES"/>
          </a:p>
        </p:txBody>
      </p:sp>
    </p:spTree>
    <p:extLst>
      <p:ext uri="{BB962C8B-B14F-4D97-AF65-F5344CB8AC3E}">
        <p14:creationId xmlns:p14="http://schemas.microsoft.com/office/powerpoint/2010/main" xmlns="" val="124090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81F4D60-4E88-470B-83E8-D6CCDE7E109C}" type="slidenum">
              <a:rPr lang="ca-ES" smtClean="0"/>
              <a:pPr/>
              <a:t>21</a:t>
            </a:fld>
            <a:endParaRPr lang="ca-ES"/>
          </a:p>
        </p:txBody>
      </p:sp>
    </p:spTree>
    <p:extLst>
      <p:ext uri="{BB962C8B-B14F-4D97-AF65-F5344CB8AC3E}">
        <p14:creationId xmlns:p14="http://schemas.microsoft.com/office/powerpoint/2010/main" xmlns="" val="2110235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ca-ES" dirty="0"/>
          </a:p>
        </p:txBody>
      </p:sp>
      <p:sp>
        <p:nvSpPr>
          <p:cNvPr id="4" name="3 Marcador de número de diapositiva"/>
          <p:cNvSpPr>
            <a:spLocks noGrp="1"/>
          </p:cNvSpPr>
          <p:nvPr>
            <p:ph type="sldNum" sz="quarter" idx="10"/>
          </p:nvPr>
        </p:nvSpPr>
        <p:spPr/>
        <p:txBody>
          <a:bodyPr/>
          <a:lstStyle/>
          <a:p>
            <a:fld id="{F81F4D60-4E88-470B-83E8-D6CCDE7E109C}" type="slidenum">
              <a:rPr lang="ca-ES" smtClean="0"/>
              <a:pPr/>
              <a:t>22</a:t>
            </a:fld>
            <a:endParaRPr lang="ca-ES"/>
          </a:p>
        </p:txBody>
      </p:sp>
    </p:spTree>
    <p:extLst>
      <p:ext uri="{BB962C8B-B14F-4D97-AF65-F5344CB8AC3E}">
        <p14:creationId xmlns:p14="http://schemas.microsoft.com/office/powerpoint/2010/main" xmlns="" val="1908081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F81F4D60-4E88-470B-83E8-D6CCDE7E109C}" type="slidenum">
              <a:rPr lang="ca-ES" smtClean="0"/>
              <a:pPr/>
              <a:t>26</a:t>
            </a:fld>
            <a:endParaRPr lang="ca-ES"/>
          </a:p>
        </p:txBody>
      </p:sp>
    </p:spTree>
    <p:extLst>
      <p:ext uri="{BB962C8B-B14F-4D97-AF65-F5344CB8AC3E}">
        <p14:creationId xmlns:p14="http://schemas.microsoft.com/office/powerpoint/2010/main" xmlns="" val="314896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p:cNvSpPr>
            <a:spLocks noGrp="1"/>
          </p:cNvSpPr>
          <p:nvPr>
            <p:ph type="ctrTitle"/>
          </p:nvPr>
        </p:nvSpPr>
        <p:spPr>
          <a:xfrm>
            <a:off x="685800" y="2130425"/>
            <a:ext cx="7772400" cy="1470025"/>
          </a:xfrm>
        </p:spPr>
        <p:txBody>
          <a:bodyPr/>
          <a:lstStyle/>
          <a:p>
            <a:r>
              <a:rPr lang="ca-ES"/>
              <a:t>Feu clic aquí per editar l'estil</a:t>
            </a:r>
          </a:p>
        </p:txBody>
      </p:sp>
      <p:sp>
        <p:nvSpPr>
          <p:cNvPr id="3" name="Subtíto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a-ES"/>
              <a:t>Feu clic aquí per editar l'estil de subtítols del patró.</a:t>
            </a:r>
          </a:p>
        </p:txBody>
      </p:sp>
      <p:sp>
        <p:nvSpPr>
          <p:cNvPr id="4" name="Contenidor de data 3"/>
          <p:cNvSpPr>
            <a:spLocks noGrp="1"/>
          </p:cNvSpPr>
          <p:nvPr>
            <p:ph type="dt" sz="half" idx="10"/>
          </p:nvPr>
        </p:nvSpPr>
        <p:spPr/>
        <p:txBody>
          <a:bodyPr/>
          <a:lstStyle/>
          <a:p>
            <a:fld id="{0B7EA894-AB07-4B86-BA7D-EC033F18296B}" type="datetimeFigureOut">
              <a:rPr lang="ca-ES" smtClean="0"/>
              <a:pPr/>
              <a:t>1/3/2021</a:t>
            </a:fld>
            <a:endParaRPr lang="ca-ES"/>
          </a:p>
        </p:txBody>
      </p:sp>
      <p:sp>
        <p:nvSpPr>
          <p:cNvPr id="5" name="Contenidor de peu de pàgina 4"/>
          <p:cNvSpPr>
            <a:spLocks noGrp="1"/>
          </p:cNvSpPr>
          <p:nvPr>
            <p:ph type="ftr" sz="quarter" idx="11"/>
          </p:nvPr>
        </p:nvSpPr>
        <p:spPr/>
        <p:txBody>
          <a:bodyPr/>
          <a:lstStyle/>
          <a:p>
            <a:endParaRPr lang="ca-ES"/>
          </a:p>
        </p:txBody>
      </p:sp>
      <p:sp>
        <p:nvSpPr>
          <p:cNvPr id="6" name="Contenidor de número de diapositiva 5"/>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1566620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p>
        </p:txBody>
      </p:sp>
      <p:sp>
        <p:nvSpPr>
          <p:cNvPr id="3" name="Contenidor de text vertical 2"/>
          <p:cNvSpPr>
            <a:spLocks noGrp="1"/>
          </p:cNvSpPr>
          <p:nvPr>
            <p:ph type="body" orient="vert" idx="1"/>
          </p:nvPr>
        </p:nvSpPr>
        <p:spPr/>
        <p:txBody>
          <a:bodyPr vert="eaVert"/>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p:cNvSpPr>
            <a:spLocks noGrp="1"/>
          </p:cNvSpPr>
          <p:nvPr>
            <p:ph type="dt" sz="half" idx="10"/>
          </p:nvPr>
        </p:nvSpPr>
        <p:spPr/>
        <p:txBody>
          <a:bodyPr/>
          <a:lstStyle/>
          <a:p>
            <a:fld id="{0B7EA894-AB07-4B86-BA7D-EC033F18296B}" type="datetimeFigureOut">
              <a:rPr lang="ca-ES" smtClean="0"/>
              <a:pPr/>
              <a:t>1/3/2021</a:t>
            </a:fld>
            <a:endParaRPr lang="ca-ES"/>
          </a:p>
        </p:txBody>
      </p:sp>
      <p:sp>
        <p:nvSpPr>
          <p:cNvPr id="5" name="Contenidor de peu de pàgina 4"/>
          <p:cNvSpPr>
            <a:spLocks noGrp="1"/>
          </p:cNvSpPr>
          <p:nvPr>
            <p:ph type="ftr" sz="quarter" idx="11"/>
          </p:nvPr>
        </p:nvSpPr>
        <p:spPr/>
        <p:txBody>
          <a:bodyPr/>
          <a:lstStyle/>
          <a:p>
            <a:endParaRPr lang="ca-ES"/>
          </a:p>
        </p:txBody>
      </p:sp>
      <p:sp>
        <p:nvSpPr>
          <p:cNvPr id="6" name="Contenidor de número de diapositiva 5"/>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3130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p:cNvSpPr>
            <a:spLocks noGrp="1"/>
          </p:cNvSpPr>
          <p:nvPr>
            <p:ph type="title" orient="vert"/>
          </p:nvPr>
        </p:nvSpPr>
        <p:spPr>
          <a:xfrm>
            <a:off x="6629400" y="274638"/>
            <a:ext cx="2057400" cy="5851525"/>
          </a:xfrm>
        </p:spPr>
        <p:txBody>
          <a:bodyPr vert="eaVert"/>
          <a:lstStyle/>
          <a:p>
            <a:r>
              <a:rPr lang="ca-ES"/>
              <a:t>Feu clic aquí per editar l'estil</a:t>
            </a:r>
          </a:p>
        </p:txBody>
      </p:sp>
      <p:sp>
        <p:nvSpPr>
          <p:cNvPr id="3" name="Contenidor de text vertical 2"/>
          <p:cNvSpPr>
            <a:spLocks noGrp="1"/>
          </p:cNvSpPr>
          <p:nvPr>
            <p:ph type="body" orient="vert" idx="1"/>
          </p:nvPr>
        </p:nvSpPr>
        <p:spPr>
          <a:xfrm>
            <a:off x="457200" y="274638"/>
            <a:ext cx="6019800" cy="5851525"/>
          </a:xfrm>
        </p:spPr>
        <p:txBody>
          <a:bodyPr vert="eaVert"/>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p:cNvSpPr>
            <a:spLocks noGrp="1"/>
          </p:cNvSpPr>
          <p:nvPr>
            <p:ph type="dt" sz="half" idx="10"/>
          </p:nvPr>
        </p:nvSpPr>
        <p:spPr/>
        <p:txBody>
          <a:bodyPr/>
          <a:lstStyle/>
          <a:p>
            <a:fld id="{0B7EA894-AB07-4B86-BA7D-EC033F18296B}" type="datetimeFigureOut">
              <a:rPr lang="ca-ES" smtClean="0"/>
              <a:pPr/>
              <a:t>1/3/2021</a:t>
            </a:fld>
            <a:endParaRPr lang="ca-ES"/>
          </a:p>
        </p:txBody>
      </p:sp>
      <p:sp>
        <p:nvSpPr>
          <p:cNvPr id="5" name="Contenidor de peu de pàgina 4"/>
          <p:cNvSpPr>
            <a:spLocks noGrp="1"/>
          </p:cNvSpPr>
          <p:nvPr>
            <p:ph type="ftr" sz="quarter" idx="11"/>
          </p:nvPr>
        </p:nvSpPr>
        <p:spPr/>
        <p:txBody>
          <a:bodyPr/>
          <a:lstStyle/>
          <a:p>
            <a:endParaRPr lang="ca-ES"/>
          </a:p>
        </p:txBody>
      </p:sp>
      <p:sp>
        <p:nvSpPr>
          <p:cNvPr id="6" name="Contenidor de número de diapositiva 5"/>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1230582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p>
        </p:txBody>
      </p:sp>
      <p:sp>
        <p:nvSpPr>
          <p:cNvPr id="3" name="Contenidor de contingut 2"/>
          <p:cNvSpPr>
            <a:spLocks noGrp="1"/>
          </p:cNvSpPr>
          <p:nvPr>
            <p:ph idx="1"/>
          </p:nvPr>
        </p:nvSpPr>
        <p:spPr/>
        <p:txBody>
          <a:body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p:cNvSpPr>
            <a:spLocks noGrp="1"/>
          </p:cNvSpPr>
          <p:nvPr>
            <p:ph type="dt" sz="half" idx="10"/>
          </p:nvPr>
        </p:nvSpPr>
        <p:spPr/>
        <p:txBody>
          <a:bodyPr/>
          <a:lstStyle/>
          <a:p>
            <a:fld id="{0B7EA894-AB07-4B86-BA7D-EC033F18296B}" type="datetimeFigureOut">
              <a:rPr lang="ca-ES" smtClean="0"/>
              <a:pPr/>
              <a:t>1/3/2021</a:t>
            </a:fld>
            <a:endParaRPr lang="ca-ES"/>
          </a:p>
        </p:txBody>
      </p:sp>
      <p:sp>
        <p:nvSpPr>
          <p:cNvPr id="5" name="Contenidor de peu de pàgina 4"/>
          <p:cNvSpPr>
            <a:spLocks noGrp="1"/>
          </p:cNvSpPr>
          <p:nvPr>
            <p:ph type="ftr" sz="quarter" idx="11"/>
          </p:nvPr>
        </p:nvSpPr>
        <p:spPr/>
        <p:txBody>
          <a:bodyPr/>
          <a:lstStyle/>
          <a:p>
            <a:endParaRPr lang="ca-ES"/>
          </a:p>
        </p:txBody>
      </p:sp>
      <p:sp>
        <p:nvSpPr>
          <p:cNvPr id="6" name="Contenidor de número de diapositiva 5"/>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339663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p:cNvSpPr>
            <a:spLocks noGrp="1"/>
          </p:cNvSpPr>
          <p:nvPr>
            <p:ph type="title"/>
          </p:nvPr>
        </p:nvSpPr>
        <p:spPr>
          <a:xfrm>
            <a:off x="722313" y="4406900"/>
            <a:ext cx="7772400" cy="1362075"/>
          </a:xfrm>
        </p:spPr>
        <p:txBody>
          <a:bodyPr anchor="t"/>
          <a:lstStyle>
            <a:lvl1pPr algn="l">
              <a:defRPr sz="4000" b="1" cap="all"/>
            </a:lvl1pPr>
          </a:lstStyle>
          <a:p>
            <a:r>
              <a:rPr lang="ca-ES"/>
              <a:t>Feu clic aquí per editar l'estil</a:t>
            </a:r>
          </a:p>
        </p:txBody>
      </p:sp>
      <p:sp>
        <p:nvSpPr>
          <p:cNvPr id="3" name="Contenidor de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a:t>Feu clic aquí per editar estils</a:t>
            </a:r>
          </a:p>
        </p:txBody>
      </p:sp>
      <p:sp>
        <p:nvSpPr>
          <p:cNvPr id="4" name="Contenidor de data 3"/>
          <p:cNvSpPr>
            <a:spLocks noGrp="1"/>
          </p:cNvSpPr>
          <p:nvPr>
            <p:ph type="dt" sz="half" idx="10"/>
          </p:nvPr>
        </p:nvSpPr>
        <p:spPr/>
        <p:txBody>
          <a:bodyPr/>
          <a:lstStyle/>
          <a:p>
            <a:fld id="{0B7EA894-AB07-4B86-BA7D-EC033F18296B}" type="datetimeFigureOut">
              <a:rPr lang="ca-ES" smtClean="0"/>
              <a:pPr/>
              <a:t>1/3/2021</a:t>
            </a:fld>
            <a:endParaRPr lang="ca-ES"/>
          </a:p>
        </p:txBody>
      </p:sp>
      <p:sp>
        <p:nvSpPr>
          <p:cNvPr id="5" name="Contenidor de peu de pàgina 4"/>
          <p:cNvSpPr>
            <a:spLocks noGrp="1"/>
          </p:cNvSpPr>
          <p:nvPr>
            <p:ph type="ftr" sz="quarter" idx="11"/>
          </p:nvPr>
        </p:nvSpPr>
        <p:spPr/>
        <p:txBody>
          <a:bodyPr/>
          <a:lstStyle/>
          <a:p>
            <a:endParaRPr lang="ca-ES"/>
          </a:p>
        </p:txBody>
      </p:sp>
      <p:sp>
        <p:nvSpPr>
          <p:cNvPr id="6" name="Contenidor de número de diapositiva 5"/>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10738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p>
        </p:txBody>
      </p:sp>
      <p:sp>
        <p:nvSpPr>
          <p:cNvPr id="3" name="Contenidor de contingut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4" name="Contenidor de contingut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5" name="Contenidor de data 4"/>
          <p:cNvSpPr>
            <a:spLocks noGrp="1"/>
          </p:cNvSpPr>
          <p:nvPr>
            <p:ph type="dt" sz="half" idx="10"/>
          </p:nvPr>
        </p:nvSpPr>
        <p:spPr/>
        <p:txBody>
          <a:bodyPr/>
          <a:lstStyle/>
          <a:p>
            <a:fld id="{0B7EA894-AB07-4B86-BA7D-EC033F18296B}" type="datetimeFigureOut">
              <a:rPr lang="ca-ES" smtClean="0"/>
              <a:pPr/>
              <a:t>1/3/2021</a:t>
            </a:fld>
            <a:endParaRPr lang="ca-ES"/>
          </a:p>
        </p:txBody>
      </p:sp>
      <p:sp>
        <p:nvSpPr>
          <p:cNvPr id="6" name="Contenidor de peu de pàgina 5"/>
          <p:cNvSpPr>
            <a:spLocks noGrp="1"/>
          </p:cNvSpPr>
          <p:nvPr>
            <p:ph type="ftr" sz="quarter" idx="11"/>
          </p:nvPr>
        </p:nvSpPr>
        <p:spPr/>
        <p:txBody>
          <a:bodyPr/>
          <a:lstStyle/>
          <a:p>
            <a:endParaRPr lang="ca-ES"/>
          </a:p>
        </p:txBody>
      </p:sp>
      <p:sp>
        <p:nvSpPr>
          <p:cNvPr id="7" name="Contenidor de número de diapositiva 6"/>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233199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lvl1pPr>
              <a:defRPr/>
            </a:lvl1pPr>
          </a:lstStyle>
          <a:p>
            <a:r>
              <a:rPr lang="ca-ES"/>
              <a:t>Feu clic aquí per editar l'estil</a:t>
            </a:r>
          </a:p>
        </p:txBody>
      </p:sp>
      <p:sp>
        <p:nvSpPr>
          <p:cNvPr id="3" name="Contenidor de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aquí per editar estils</a:t>
            </a:r>
          </a:p>
        </p:txBody>
      </p:sp>
      <p:sp>
        <p:nvSpPr>
          <p:cNvPr id="4" name="Contenidor de contingut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5" name="Contenidor de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aquí per editar estils</a:t>
            </a:r>
          </a:p>
        </p:txBody>
      </p:sp>
      <p:sp>
        <p:nvSpPr>
          <p:cNvPr id="6" name="Contenidor de contingut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7" name="Contenidor de data 6"/>
          <p:cNvSpPr>
            <a:spLocks noGrp="1"/>
          </p:cNvSpPr>
          <p:nvPr>
            <p:ph type="dt" sz="half" idx="10"/>
          </p:nvPr>
        </p:nvSpPr>
        <p:spPr/>
        <p:txBody>
          <a:bodyPr/>
          <a:lstStyle/>
          <a:p>
            <a:fld id="{0B7EA894-AB07-4B86-BA7D-EC033F18296B}" type="datetimeFigureOut">
              <a:rPr lang="ca-ES" smtClean="0"/>
              <a:pPr/>
              <a:t>1/3/2021</a:t>
            </a:fld>
            <a:endParaRPr lang="ca-ES"/>
          </a:p>
        </p:txBody>
      </p:sp>
      <p:sp>
        <p:nvSpPr>
          <p:cNvPr id="8" name="Contenidor de peu de pàgina 7"/>
          <p:cNvSpPr>
            <a:spLocks noGrp="1"/>
          </p:cNvSpPr>
          <p:nvPr>
            <p:ph type="ftr" sz="quarter" idx="11"/>
          </p:nvPr>
        </p:nvSpPr>
        <p:spPr/>
        <p:txBody>
          <a:bodyPr/>
          <a:lstStyle/>
          <a:p>
            <a:endParaRPr lang="ca-ES"/>
          </a:p>
        </p:txBody>
      </p:sp>
      <p:sp>
        <p:nvSpPr>
          <p:cNvPr id="9" name="Contenidor de número de diapositiva 8"/>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44764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a:t>Feu clic aquí per editar l'estil</a:t>
            </a:r>
          </a:p>
        </p:txBody>
      </p:sp>
      <p:sp>
        <p:nvSpPr>
          <p:cNvPr id="3" name="Contenidor de data 2"/>
          <p:cNvSpPr>
            <a:spLocks noGrp="1"/>
          </p:cNvSpPr>
          <p:nvPr>
            <p:ph type="dt" sz="half" idx="10"/>
          </p:nvPr>
        </p:nvSpPr>
        <p:spPr/>
        <p:txBody>
          <a:bodyPr/>
          <a:lstStyle/>
          <a:p>
            <a:fld id="{0B7EA894-AB07-4B86-BA7D-EC033F18296B}" type="datetimeFigureOut">
              <a:rPr lang="ca-ES" smtClean="0"/>
              <a:pPr/>
              <a:t>1/3/2021</a:t>
            </a:fld>
            <a:endParaRPr lang="ca-ES"/>
          </a:p>
        </p:txBody>
      </p:sp>
      <p:sp>
        <p:nvSpPr>
          <p:cNvPr id="4" name="Contenidor de peu de pàgina 3"/>
          <p:cNvSpPr>
            <a:spLocks noGrp="1"/>
          </p:cNvSpPr>
          <p:nvPr>
            <p:ph type="ftr" sz="quarter" idx="11"/>
          </p:nvPr>
        </p:nvSpPr>
        <p:spPr/>
        <p:txBody>
          <a:bodyPr/>
          <a:lstStyle/>
          <a:p>
            <a:endParaRPr lang="ca-ES"/>
          </a:p>
        </p:txBody>
      </p:sp>
      <p:sp>
        <p:nvSpPr>
          <p:cNvPr id="5" name="Contenidor de número de diapositiva 4"/>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121261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p:cNvSpPr>
            <a:spLocks noGrp="1"/>
          </p:cNvSpPr>
          <p:nvPr>
            <p:ph type="dt" sz="half" idx="10"/>
          </p:nvPr>
        </p:nvSpPr>
        <p:spPr/>
        <p:txBody>
          <a:bodyPr/>
          <a:lstStyle/>
          <a:p>
            <a:fld id="{0B7EA894-AB07-4B86-BA7D-EC033F18296B}" type="datetimeFigureOut">
              <a:rPr lang="ca-ES" smtClean="0"/>
              <a:pPr/>
              <a:t>1/3/2021</a:t>
            </a:fld>
            <a:endParaRPr lang="ca-ES"/>
          </a:p>
        </p:txBody>
      </p:sp>
      <p:sp>
        <p:nvSpPr>
          <p:cNvPr id="3" name="Contenidor de peu de pàgina 2"/>
          <p:cNvSpPr>
            <a:spLocks noGrp="1"/>
          </p:cNvSpPr>
          <p:nvPr>
            <p:ph type="ftr" sz="quarter" idx="11"/>
          </p:nvPr>
        </p:nvSpPr>
        <p:spPr/>
        <p:txBody>
          <a:bodyPr/>
          <a:lstStyle/>
          <a:p>
            <a:endParaRPr lang="ca-ES"/>
          </a:p>
        </p:txBody>
      </p:sp>
      <p:sp>
        <p:nvSpPr>
          <p:cNvPr id="4" name="Contenidor de número de diapositiva 3"/>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284958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457200" y="273050"/>
            <a:ext cx="3008313" cy="1162050"/>
          </a:xfrm>
        </p:spPr>
        <p:txBody>
          <a:bodyPr anchor="b"/>
          <a:lstStyle>
            <a:lvl1pPr algn="l">
              <a:defRPr sz="2000" b="1"/>
            </a:lvl1pPr>
          </a:lstStyle>
          <a:p>
            <a:r>
              <a:rPr lang="ca-ES"/>
              <a:t>Feu clic aquí per editar l'estil</a:t>
            </a:r>
          </a:p>
        </p:txBody>
      </p:sp>
      <p:sp>
        <p:nvSpPr>
          <p:cNvPr id="3" name="Contenidor de contingut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4" name="Contenidor de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a:t>Feu clic aquí per editar estils</a:t>
            </a:r>
          </a:p>
        </p:txBody>
      </p:sp>
      <p:sp>
        <p:nvSpPr>
          <p:cNvPr id="5" name="Contenidor de data 4"/>
          <p:cNvSpPr>
            <a:spLocks noGrp="1"/>
          </p:cNvSpPr>
          <p:nvPr>
            <p:ph type="dt" sz="half" idx="10"/>
          </p:nvPr>
        </p:nvSpPr>
        <p:spPr/>
        <p:txBody>
          <a:bodyPr/>
          <a:lstStyle/>
          <a:p>
            <a:fld id="{0B7EA894-AB07-4B86-BA7D-EC033F18296B}" type="datetimeFigureOut">
              <a:rPr lang="ca-ES" smtClean="0"/>
              <a:pPr/>
              <a:t>1/3/2021</a:t>
            </a:fld>
            <a:endParaRPr lang="ca-ES"/>
          </a:p>
        </p:txBody>
      </p:sp>
      <p:sp>
        <p:nvSpPr>
          <p:cNvPr id="6" name="Contenidor de peu de pàgina 5"/>
          <p:cNvSpPr>
            <a:spLocks noGrp="1"/>
          </p:cNvSpPr>
          <p:nvPr>
            <p:ph type="ftr" sz="quarter" idx="11"/>
          </p:nvPr>
        </p:nvSpPr>
        <p:spPr/>
        <p:txBody>
          <a:bodyPr/>
          <a:lstStyle/>
          <a:p>
            <a:endParaRPr lang="ca-ES"/>
          </a:p>
        </p:txBody>
      </p:sp>
      <p:sp>
        <p:nvSpPr>
          <p:cNvPr id="7" name="Contenidor de número de diapositiva 6"/>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1717148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1792288" y="4800600"/>
            <a:ext cx="5486400" cy="566738"/>
          </a:xfrm>
        </p:spPr>
        <p:txBody>
          <a:bodyPr anchor="b"/>
          <a:lstStyle>
            <a:lvl1pPr algn="l">
              <a:defRPr sz="2000" b="1"/>
            </a:lvl1pPr>
          </a:lstStyle>
          <a:p>
            <a:r>
              <a:rPr lang="ca-ES"/>
              <a:t>Feu clic aquí per editar l'estil</a:t>
            </a:r>
          </a:p>
        </p:txBody>
      </p:sp>
      <p:sp>
        <p:nvSpPr>
          <p:cNvPr id="3" name="Contenidor d'imat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Contenidor de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a:t>Feu clic aquí per editar estils</a:t>
            </a:r>
          </a:p>
        </p:txBody>
      </p:sp>
      <p:sp>
        <p:nvSpPr>
          <p:cNvPr id="5" name="Contenidor de data 4"/>
          <p:cNvSpPr>
            <a:spLocks noGrp="1"/>
          </p:cNvSpPr>
          <p:nvPr>
            <p:ph type="dt" sz="half" idx="10"/>
          </p:nvPr>
        </p:nvSpPr>
        <p:spPr/>
        <p:txBody>
          <a:bodyPr/>
          <a:lstStyle/>
          <a:p>
            <a:fld id="{0B7EA894-AB07-4B86-BA7D-EC033F18296B}" type="datetimeFigureOut">
              <a:rPr lang="ca-ES" smtClean="0"/>
              <a:pPr/>
              <a:t>1/3/2021</a:t>
            </a:fld>
            <a:endParaRPr lang="ca-ES"/>
          </a:p>
        </p:txBody>
      </p:sp>
      <p:sp>
        <p:nvSpPr>
          <p:cNvPr id="6" name="Contenidor de peu de pàgina 5"/>
          <p:cNvSpPr>
            <a:spLocks noGrp="1"/>
          </p:cNvSpPr>
          <p:nvPr>
            <p:ph type="ftr" sz="quarter" idx="11"/>
          </p:nvPr>
        </p:nvSpPr>
        <p:spPr/>
        <p:txBody>
          <a:bodyPr/>
          <a:lstStyle/>
          <a:p>
            <a:endParaRPr lang="ca-ES"/>
          </a:p>
        </p:txBody>
      </p:sp>
      <p:sp>
        <p:nvSpPr>
          <p:cNvPr id="7" name="Contenidor de número de diapositiva 6"/>
          <p:cNvSpPr>
            <a:spLocks noGrp="1"/>
          </p:cNvSpPr>
          <p:nvPr>
            <p:ph type="sldNum" sz="quarter" idx="12"/>
          </p:nvPr>
        </p:nvSpPr>
        <p:spPr/>
        <p:txBody>
          <a:body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1056361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a-ES"/>
              <a:t>Feu clic aquí per editar l'estil</a:t>
            </a:r>
          </a:p>
        </p:txBody>
      </p:sp>
      <p:sp>
        <p:nvSpPr>
          <p:cNvPr id="3" name="Contenidor de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EA894-AB07-4B86-BA7D-EC033F18296B}" type="datetimeFigureOut">
              <a:rPr lang="ca-ES" smtClean="0"/>
              <a:pPr/>
              <a:t>1/3/2021</a:t>
            </a:fld>
            <a:endParaRPr lang="ca-ES"/>
          </a:p>
        </p:txBody>
      </p:sp>
      <p:sp>
        <p:nvSpPr>
          <p:cNvPr id="5" name="Contenidor de peu de pà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Conteni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9E8E5-64BA-48FA-AD3B-1CA12E647F34}" type="slidenum">
              <a:rPr lang="ca-ES" smtClean="0"/>
              <a:pPr/>
              <a:t>‹#›</a:t>
            </a:fld>
            <a:endParaRPr lang="ca-ES"/>
          </a:p>
        </p:txBody>
      </p:sp>
    </p:spTree>
    <p:extLst>
      <p:ext uri="{BB962C8B-B14F-4D97-AF65-F5344CB8AC3E}">
        <p14:creationId xmlns:p14="http://schemas.microsoft.com/office/powerpoint/2010/main" xmlns="" val="318572927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ctrTitle"/>
          </p:nvPr>
        </p:nvSpPr>
        <p:spPr>
          <a:xfrm>
            <a:off x="683568" y="476672"/>
            <a:ext cx="7844408" cy="1440160"/>
          </a:xfrm>
        </p:spPr>
        <p:txBody>
          <a:bodyPr>
            <a:normAutofit fontScale="90000"/>
          </a:bodyPr>
          <a:lstStyle/>
          <a:p>
            <a:r>
              <a:rPr lang="ca-ES" dirty="0"/>
              <a:t/>
            </a:r>
            <a:br>
              <a:rPr lang="ca-ES" dirty="0"/>
            </a:br>
            <a:r>
              <a:rPr lang="ca-ES" dirty="0"/>
              <a:t/>
            </a:r>
            <a:br>
              <a:rPr lang="ca-ES" dirty="0"/>
            </a:br>
            <a:r>
              <a:rPr lang="ca-ES" dirty="0"/>
              <a:t/>
            </a:r>
            <a:br>
              <a:rPr lang="ca-ES" dirty="0"/>
            </a:br>
            <a:r>
              <a:rPr lang="ca-ES" dirty="0"/>
              <a:t/>
            </a:r>
            <a:br>
              <a:rPr lang="ca-ES" dirty="0"/>
            </a:br>
            <a:r>
              <a:rPr lang="ca-ES" sz="3600" dirty="0">
                <a:latin typeface="Verdana" panose="020B0604030504040204" pitchFamily="34" charset="0"/>
                <a:ea typeface="Verdana" panose="020B0604030504040204" pitchFamily="34" charset="0"/>
              </a:rPr>
              <a:t>Impremta i biblioteca a l’hospital militar de Montserrat (1938-1939)</a:t>
            </a:r>
            <a:r>
              <a:rPr lang="ca-ES" sz="3600" dirty="0"/>
              <a:t/>
            </a:r>
            <a:br>
              <a:rPr lang="ca-ES" sz="3600" dirty="0"/>
            </a:br>
            <a:r>
              <a:rPr lang="ca-ES" sz="3600" dirty="0"/>
              <a:t/>
            </a:r>
            <a:br>
              <a:rPr lang="ca-ES" sz="3600" dirty="0"/>
            </a:br>
            <a:r>
              <a:rPr lang="ca-ES" dirty="0"/>
              <a:t/>
            </a:r>
            <a:br>
              <a:rPr lang="ca-ES" dirty="0"/>
            </a:br>
            <a:r>
              <a:rPr lang="ca-ES" dirty="0"/>
              <a:t/>
            </a:r>
            <a:br>
              <a:rPr lang="ca-ES" dirty="0"/>
            </a:br>
            <a:endParaRPr lang="ca-ES" dirty="0"/>
          </a:p>
        </p:txBody>
      </p:sp>
      <p:pic>
        <p:nvPicPr>
          <p:cNvPr id="1026" name="Picture 2" descr="C:\Users\usuari\Desktop\Àngels Hopital Militar\CLINICA MILITAR Z\Fotografies Montserrat\Montserrat 920-30_P Benet Junqué.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0603" t="5700" r="2884" b="59900"/>
          <a:stretch/>
        </p:blipFill>
        <p:spPr bwMode="auto">
          <a:xfrm>
            <a:off x="2246262" y="2060848"/>
            <a:ext cx="4842316" cy="30738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267744" y="5445224"/>
            <a:ext cx="6624736" cy="2015936"/>
          </a:xfrm>
          <a:prstGeom prst="rect">
            <a:avLst/>
          </a:prstGeom>
        </p:spPr>
        <p:txBody>
          <a:bodyPr wrap="square">
            <a:spAutoFit/>
          </a:bodyPr>
          <a:lstStyle/>
          <a:p>
            <a:pPr algn="r"/>
            <a:r>
              <a:rPr lang="ca-ES" sz="2500" dirty="0"/>
              <a:t>Biblioteca de Catalunya</a:t>
            </a:r>
            <a:endParaRPr lang="es-ES" sz="2500" dirty="0"/>
          </a:p>
          <a:p>
            <a:pPr algn="r"/>
            <a:r>
              <a:rPr lang="es-ES" sz="2500" dirty="0" err="1"/>
              <a:t>Àngels</a:t>
            </a:r>
            <a:r>
              <a:rPr lang="es-ES" sz="2500" dirty="0"/>
              <a:t>  </a:t>
            </a:r>
            <a:r>
              <a:rPr lang="es-ES" sz="2500" dirty="0" err="1"/>
              <a:t>Rius</a:t>
            </a:r>
            <a:r>
              <a:rPr lang="es-ES" sz="2500" dirty="0"/>
              <a:t> i Bou  (Biblioteca de Montserrat) </a:t>
            </a:r>
          </a:p>
          <a:p>
            <a:pPr algn="r"/>
            <a:r>
              <a:rPr lang="es-ES" sz="2500" dirty="0"/>
              <a:t>3  </a:t>
            </a:r>
            <a:r>
              <a:rPr lang="es-ES" sz="2500" dirty="0" smtClean="0"/>
              <a:t>de </a:t>
            </a:r>
            <a:r>
              <a:rPr lang="es-ES" sz="2500" dirty="0" err="1" smtClean="0"/>
              <a:t>març</a:t>
            </a:r>
            <a:r>
              <a:rPr lang="es-ES" sz="2500" dirty="0" smtClean="0"/>
              <a:t> - </a:t>
            </a:r>
            <a:r>
              <a:rPr lang="es-ES" sz="2500" dirty="0"/>
              <a:t>17 abril de 2021</a:t>
            </a:r>
          </a:p>
          <a:p>
            <a:pPr algn="r"/>
            <a:r>
              <a:rPr lang="ca-ES" sz="2500" dirty="0"/>
              <a:t/>
            </a:r>
            <a:br>
              <a:rPr lang="ca-ES" sz="2500" dirty="0"/>
            </a:br>
            <a:endParaRPr lang="ca-ES" sz="2500" dirty="0"/>
          </a:p>
        </p:txBody>
      </p:sp>
      <p:sp>
        <p:nvSpPr>
          <p:cNvPr id="5" name="CuadroTexto 4">
            <a:extLst>
              <a:ext uri="{FF2B5EF4-FFF2-40B4-BE49-F238E27FC236}">
                <a16:creationId xmlns="" xmlns:a16="http://schemas.microsoft.com/office/drawing/2014/main" id="{B91BAAC5-5D9E-0D4E-9393-B2F3A9A23590}"/>
              </a:ext>
            </a:extLst>
          </p:cNvPr>
          <p:cNvSpPr txBox="1"/>
          <p:nvPr/>
        </p:nvSpPr>
        <p:spPr>
          <a:xfrm>
            <a:off x="135467" y="6214533"/>
            <a:ext cx="184731"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xmlns="" val="3239761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173971" y="6067104"/>
            <a:ext cx="4879359" cy="566738"/>
          </a:xfrm>
        </p:spPr>
        <p:txBody>
          <a:bodyPr>
            <a:noAutofit/>
          </a:bodyPr>
          <a:lstStyle/>
          <a:p>
            <a:r>
              <a:rPr lang="ca-ES" b="0" i="1" dirty="0" smtClean="0">
                <a:latin typeface="Verdana" panose="020B0604030504040204" pitchFamily="34" charset="0"/>
                <a:ea typeface="Verdana" panose="020B0604030504040204" pitchFamily="34" charset="0"/>
              </a:rPr>
              <a:t>Última hora. </a:t>
            </a:r>
            <a:r>
              <a:rPr lang="ca-ES" b="0" dirty="0" smtClean="0">
                <a:latin typeface="Verdana" panose="020B0604030504040204" pitchFamily="34" charset="0"/>
                <a:ea typeface="Verdana" panose="020B0604030504040204" pitchFamily="34" charset="0"/>
              </a:rPr>
              <a:t>25 d’agost de 1936</a:t>
            </a:r>
            <a:br>
              <a:rPr lang="ca-ES" b="0" dirty="0" smtClean="0">
                <a:latin typeface="Verdana" panose="020B0604030504040204" pitchFamily="34" charset="0"/>
                <a:ea typeface="Verdana" panose="020B0604030504040204" pitchFamily="34" charset="0"/>
              </a:rPr>
            </a:br>
            <a:r>
              <a:rPr lang="ca-ES" b="0" i="1" dirty="0" smtClean="0">
                <a:latin typeface="Verdana" panose="020B0604030504040204" pitchFamily="34" charset="0"/>
                <a:ea typeface="Verdana" panose="020B0604030504040204" pitchFamily="34" charset="0"/>
              </a:rPr>
              <a:t>La Vanguardia</a:t>
            </a:r>
            <a:r>
              <a:rPr lang="ca-ES" b="0" dirty="0" smtClean="0">
                <a:latin typeface="Verdana" panose="020B0604030504040204" pitchFamily="34" charset="0"/>
                <a:ea typeface="Verdana" panose="020B0604030504040204" pitchFamily="34" charset="0"/>
              </a:rPr>
              <a:t>. 26 d’agost de 1936</a:t>
            </a:r>
            <a:endParaRPr lang="ca-ES" b="0" dirty="0">
              <a:latin typeface="Verdana" panose="020B0604030504040204" pitchFamily="34" charset="0"/>
              <a:ea typeface="Verdana" panose="020B0604030504040204" pitchFamily="34" charset="0"/>
            </a:endParaRPr>
          </a:p>
        </p:txBody>
      </p:sp>
      <p:sp>
        <p:nvSpPr>
          <p:cNvPr id="5" name="Contenidor d'imatge 4"/>
          <p:cNvSpPr>
            <a:spLocks noGrp="1"/>
          </p:cNvSpPr>
          <p:nvPr>
            <p:ph type="pic" idx="1"/>
          </p:nvPr>
        </p:nvSpPr>
        <p:spPr/>
      </p:sp>
      <p:pic>
        <p:nvPicPr>
          <p:cNvPr id="3075" name="Picture 3" descr="C:\Users\usuari\Desktop\Imatges Power Point\26-08-1936_0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4" t="1293" r="1"/>
          <a:stretch/>
        </p:blipFill>
        <p:spPr bwMode="auto">
          <a:xfrm>
            <a:off x="4644008" y="260648"/>
            <a:ext cx="3795452" cy="5388482"/>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usuari\Desktop\Imatges Power Point\Última Hora (25-8-1936) (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788" t="2332" r="4623" b="3159"/>
          <a:stretch/>
        </p:blipFill>
        <p:spPr bwMode="auto">
          <a:xfrm>
            <a:off x="323528" y="260648"/>
            <a:ext cx="3632302" cy="53495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13240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uari\Desktop\Imatges Power Point\19360919LV_Restabliment servei.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893" t="1" b="8522"/>
          <a:stretch/>
        </p:blipFill>
        <p:spPr bwMode="auto">
          <a:xfrm>
            <a:off x="878888" y="188640"/>
            <a:ext cx="2396967" cy="658502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013448" y="1412776"/>
            <a:ext cx="4392488" cy="3447098"/>
          </a:xfrm>
          <a:prstGeom prst="rect">
            <a:avLst/>
          </a:prstGeom>
        </p:spPr>
        <p:txBody>
          <a:bodyPr wrap="square">
            <a:spAutoFit/>
          </a:bodyPr>
          <a:lstStyle/>
          <a:p>
            <a:r>
              <a:rPr lang="ca-ES" sz="2000" dirty="0" smtClean="0">
                <a:latin typeface="Verdana" panose="020B0604030504040204" pitchFamily="34" charset="0"/>
                <a:ea typeface="Verdana" panose="020B0604030504040204" pitchFamily="34" charset="0"/>
              </a:rPr>
              <a:t>19 de setembre de 1936.</a:t>
            </a:r>
          </a:p>
          <a:p>
            <a:endParaRPr lang="ca-ES" sz="2000" dirty="0" smtClean="0">
              <a:latin typeface="Verdana" panose="020B0604030504040204" pitchFamily="34" charset="0"/>
              <a:ea typeface="Verdana" panose="020B0604030504040204" pitchFamily="34" charset="0"/>
            </a:endParaRPr>
          </a:p>
          <a:p>
            <a:r>
              <a:rPr lang="ca-ES" sz="2000" dirty="0" smtClean="0">
                <a:latin typeface="Verdana" panose="020B0604030504040204" pitchFamily="34" charset="0"/>
                <a:ea typeface="Verdana" panose="020B0604030504040204" pitchFamily="34" charset="0"/>
              </a:rPr>
              <a:t>Confiscat el monestir, </a:t>
            </a:r>
            <a:r>
              <a:rPr lang="ca-ES" sz="2000" i="1" dirty="0" smtClean="0">
                <a:latin typeface="Verdana" panose="020B0604030504040204" pitchFamily="34" charset="0"/>
                <a:ea typeface="Verdana" panose="020B0604030504040204" pitchFamily="34" charset="0"/>
              </a:rPr>
              <a:t>La Vanguardia </a:t>
            </a:r>
            <a:r>
              <a:rPr lang="ca-ES" sz="2000" dirty="0" smtClean="0">
                <a:latin typeface="Verdana" panose="020B0604030504040204" pitchFamily="34" charset="0"/>
                <a:ea typeface="Verdana" panose="020B0604030504040204" pitchFamily="34" charset="0"/>
              </a:rPr>
              <a:t>informa del normal funcionament dels serveis de la muntanya de Montserrat i convida a la població a visitar a “los bravos </a:t>
            </a:r>
            <a:r>
              <a:rPr lang="ca-ES" sz="2000" dirty="0" err="1" smtClean="0">
                <a:latin typeface="Verdana" panose="020B0604030504040204" pitchFamily="34" charset="0"/>
                <a:ea typeface="Verdana" panose="020B0604030504040204" pitchFamily="34" charset="0"/>
              </a:rPr>
              <a:t>milicianos</a:t>
            </a:r>
            <a:r>
              <a:rPr lang="ca-ES" sz="2000" dirty="0" smtClean="0">
                <a:latin typeface="Verdana" panose="020B0604030504040204" pitchFamily="34" charset="0"/>
                <a:ea typeface="Verdana" panose="020B0604030504040204" pitchFamily="34" charset="0"/>
              </a:rPr>
              <a:t>” i ofereix visites a les dependències de l’antic monestir.</a:t>
            </a:r>
          </a:p>
          <a:p>
            <a:endParaRPr lang="es-E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xmlns="" val="3261479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233346" y="4797152"/>
            <a:ext cx="6648450" cy="1652736"/>
          </a:xfrm>
        </p:spPr>
        <p:txBody>
          <a:bodyPr>
            <a:normAutofit fontScale="90000"/>
          </a:bodyPr>
          <a:lstStyle/>
          <a:p>
            <a:r>
              <a:rPr lang="es-ES" b="0" dirty="0">
                <a:latin typeface="Verdana" panose="020B0604030504040204" pitchFamily="34" charset="0"/>
                <a:ea typeface="Verdana" panose="020B0604030504040204" pitchFamily="34" charset="0"/>
              </a:rPr>
              <a:t/>
            </a:r>
            <a:br>
              <a:rPr lang="es-ES" b="0" dirty="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Revista </a:t>
            </a:r>
            <a:r>
              <a:rPr lang="ca-ES" b="0" i="1" dirty="0" smtClean="0">
                <a:latin typeface="Verdana" panose="020B0604030504040204" pitchFamily="34" charset="0"/>
                <a:ea typeface="Verdana" panose="020B0604030504040204" pitchFamily="34" charset="0"/>
              </a:rPr>
              <a:t>Nova </a:t>
            </a:r>
            <a:r>
              <a:rPr lang="ca-ES" b="0" i="1" dirty="0" err="1" smtClean="0">
                <a:latin typeface="Verdana" panose="020B0604030504040204" pitchFamily="34" charset="0"/>
                <a:ea typeface="Verdana" panose="020B0604030504040204" pitchFamily="34" charset="0"/>
              </a:rPr>
              <a:t>Ibèria</a:t>
            </a:r>
            <a:r>
              <a:rPr lang="ca-ES" b="0" i="1" dirty="0" smtClean="0">
                <a:latin typeface="Verdana" panose="020B0604030504040204" pitchFamily="34" charset="0"/>
                <a:ea typeface="Verdana" panose="020B0604030504040204" pitchFamily="34" charset="0"/>
              </a:rPr>
              <a:t>. </a:t>
            </a:r>
            <a:r>
              <a:rPr lang="ca-ES" b="0" dirty="0" smtClean="0">
                <a:latin typeface="Verdana" panose="020B0604030504040204" pitchFamily="34" charset="0"/>
                <a:ea typeface="Verdana" panose="020B0604030504040204" pitchFamily="34" charset="0"/>
              </a:rPr>
              <a:t>3 abril de 1937. </a:t>
            </a:r>
            <a:br>
              <a:rPr lang="ca-ES" b="0" dirty="0" smtClean="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Un article sobre el </a:t>
            </a:r>
            <a:r>
              <a:rPr lang="ca-ES" b="0" i="1" dirty="0" smtClean="0">
                <a:latin typeface="Verdana" panose="020B0604030504040204" pitchFamily="34" charset="0"/>
                <a:ea typeface="Verdana" panose="020B0604030504040204" pitchFamily="34" charset="0"/>
              </a:rPr>
              <a:t>Servei de Biblioteques del Front</a:t>
            </a:r>
            <a:r>
              <a:rPr lang="ca-ES" b="0" dirty="0" smtClean="0">
                <a:latin typeface="Verdana" panose="020B0604030504040204" pitchFamily="34" charset="0"/>
                <a:ea typeface="Verdana" panose="020B0604030504040204" pitchFamily="34" charset="0"/>
              </a:rPr>
              <a:t>, ja assenyala a Montserrat una casa de convalescents. Es tracta de l’hospital de la Colònia Puig.</a:t>
            </a:r>
            <a:endParaRPr lang="ca-ES" b="0" dirty="0">
              <a:latin typeface="Verdana" panose="020B0604030504040204" pitchFamily="34" charset="0"/>
              <a:ea typeface="Verdana" panose="020B0604030504040204" pitchFamily="34" charset="0"/>
            </a:endParaRPr>
          </a:p>
        </p:txBody>
      </p:sp>
      <p:sp>
        <p:nvSpPr>
          <p:cNvPr id="3" name="Contenidor d'imatge 2"/>
          <p:cNvSpPr>
            <a:spLocks noGrp="1"/>
          </p:cNvSpPr>
          <p:nvPr>
            <p:ph type="pic" idx="1"/>
          </p:nvPr>
        </p:nvSpPr>
        <p:spPr/>
      </p:sp>
      <p:pic>
        <p:nvPicPr>
          <p:cNvPr id="1026" name="Picture 2" descr="C:\Users\usuari\Desktop\Imatges Power Point\19370403_Nova Iberia, map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33346" y="548680"/>
            <a:ext cx="6648450" cy="45704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77778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ol 1"/>
          <p:cNvSpPr txBox="1">
            <a:spLocks/>
          </p:cNvSpPr>
          <p:nvPr/>
        </p:nvSpPr>
        <p:spPr>
          <a:xfrm>
            <a:off x="5436096" y="692696"/>
            <a:ext cx="3312368" cy="5328592"/>
          </a:xfrm>
          <a:prstGeom prst="rect">
            <a:avLst/>
          </a:prstGeom>
        </p:spPr>
        <p:txBody>
          <a:bodyP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dirty="0">
                <a:latin typeface="Verdana" panose="020B0604030504040204" pitchFamily="34" charset="0"/>
                <a:ea typeface="Verdana" panose="020B0604030504040204" pitchFamily="34" charset="0"/>
              </a:rPr>
              <a:t/>
            </a:r>
            <a:br>
              <a:rPr lang="es-ES" dirty="0">
                <a:latin typeface="Verdana" panose="020B0604030504040204" pitchFamily="34" charset="0"/>
                <a:ea typeface="Verdana" panose="020B0604030504040204" pitchFamily="34" charset="0"/>
              </a:rPr>
            </a:br>
            <a:r>
              <a:rPr lang="ca-ES" dirty="0" smtClean="0">
                <a:latin typeface="Verdana" panose="020B0604030504040204" pitchFamily="34" charset="0"/>
                <a:ea typeface="Verdana" panose="020B0604030504040204" pitchFamily="34" charset="0"/>
              </a:rPr>
              <a:t>27 d’octubre de 1937.</a:t>
            </a:r>
          </a:p>
          <a:p>
            <a:pPr>
              <a:lnSpc>
                <a:spcPct val="150000"/>
              </a:lnSpc>
            </a:pPr>
            <a:endParaRPr lang="ca-ES" dirty="0" smtClean="0">
              <a:latin typeface="Verdana" panose="020B0604030504040204" pitchFamily="34" charset="0"/>
              <a:ea typeface="Verdana" panose="020B0604030504040204" pitchFamily="34" charset="0"/>
            </a:endParaRPr>
          </a:p>
          <a:p>
            <a:pPr algn="l">
              <a:lnSpc>
                <a:spcPct val="150000"/>
              </a:lnSpc>
            </a:pPr>
            <a:r>
              <a:rPr lang="ca-ES" dirty="0" smtClean="0">
                <a:latin typeface="Verdana" panose="020B0604030504040204" pitchFamily="34" charset="0"/>
                <a:ea typeface="Verdana" panose="020B0604030504040204" pitchFamily="34" charset="0"/>
              </a:rPr>
              <a:t>El germà Carles </a:t>
            </a:r>
            <a:r>
              <a:rPr lang="ca-ES" dirty="0" err="1" smtClean="0">
                <a:latin typeface="Verdana" panose="020B0604030504040204" pitchFamily="34" charset="0"/>
                <a:ea typeface="Verdana" panose="020B0604030504040204" pitchFamily="34" charset="0"/>
              </a:rPr>
              <a:t>Areso</a:t>
            </a:r>
            <a:r>
              <a:rPr lang="ca-ES" dirty="0" smtClean="0">
                <a:latin typeface="Verdana" panose="020B0604030504040204" pitchFamily="34" charset="0"/>
                <a:ea typeface="Verdana" panose="020B0604030504040204" pitchFamily="34" charset="0"/>
              </a:rPr>
              <a:t>, O.S.B. va ser contractat com a vigilant, guia i protector del monestir, fins que el 30 de gener de 1938, fou detingut i condemnat per altra </a:t>
            </a:r>
            <a:r>
              <a:rPr lang="ca-ES" dirty="0" err="1" smtClean="0">
                <a:latin typeface="Verdana" panose="020B0604030504040204" pitchFamily="34" charset="0"/>
                <a:ea typeface="Verdana" panose="020B0604030504040204" pitchFamily="34" charset="0"/>
              </a:rPr>
              <a:t>traició</a:t>
            </a:r>
            <a:r>
              <a:rPr lang="ca-ES" dirty="0" smtClean="0">
                <a:latin typeface="Verdana" panose="020B0604030504040204" pitchFamily="34" charset="0"/>
                <a:ea typeface="Verdana" panose="020B0604030504040204" pitchFamily="34" charset="0"/>
              </a:rPr>
              <a:t>.</a:t>
            </a:r>
          </a:p>
          <a:p>
            <a:pPr>
              <a:lnSpc>
                <a:spcPct val="150000"/>
              </a:lnSpc>
            </a:pPr>
            <a:r>
              <a:rPr lang="ca-ES" i="1" dirty="0" smtClean="0">
                <a:latin typeface="Verdana" panose="020B0604030504040204" pitchFamily="34" charset="0"/>
                <a:ea typeface="Verdana" panose="020B0604030504040204" pitchFamily="34" charset="0"/>
              </a:rPr>
              <a:t> </a:t>
            </a:r>
          </a:p>
          <a:p>
            <a:pPr>
              <a:lnSpc>
                <a:spcPct val="150000"/>
              </a:lnSpc>
            </a:pPr>
            <a:r>
              <a:rPr lang="ca-ES" i="1" dirty="0" smtClean="0">
                <a:latin typeface="Verdana" panose="020B0604030504040204" pitchFamily="34" charset="0"/>
                <a:ea typeface="Verdana" panose="020B0604030504040204" pitchFamily="34" charset="0"/>
              </a:rPr>
              <a:t>Arxiu Abadia de Montserrat</a:t>
            </a:r>
            <a:r>
              <a:rPr lang="es-ES" i="1" dirty="0" smtClean="0">
                <a:latin typeface="Verdana" panose="020B0604030504040204" pitchFamily="34" charset="0"/>
                <a:ea typeface="Verdana" panose="020B0604030504040204" pitchFamily="34" charset="0"/>
              </a:rPr>
              <a:t>.</a:t>
            </a:r>
            <a:endParaRPr lang="ca-ES" dirty="0">
              <a:latin typeface="Verdana" panose="020B0604030504040204" pitchFamily="34" charset="0"/>
              <a:ea typeface="Verdana" panose="020B0604030504040204" pitchFamily="34" charset="0"/>
            </a:endParaRPr>
          </a:p>
        </p:txBody>
      </p:sp>
      <p:pic>
        <p:nvPicPr>
          <p:cNvPr id="8194" name="Picture 2" descr="C:\Users\usuari\Desktop\Imatges Power Point\19370715_Areso certificat treb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988840"/>
            <a:ext cx="2843582" cy="444955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G:\Power Point\Germà Areso\Germà Ares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9792" y="353035"/>
            <a:ext cx="2620962" cy="36845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26873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755576" y="5373216"/>
            <a:ext cx="7272808" cy="1080120"/>
          </a:xfrm>
        </p:spPr>
        <p:txBody>
          <a:bodyPr>
            <a:noAutofit/>
          </a:bodyPr>
          <a:lstStyle/>
          <a:p>
            <a:r>
              <a:rPr lang="ca-ES" b="0" dirty="0" smtClean="0">
                <a:latin typeface="Verdana" panose="020B0604030504040204" pitchFamily="34" charset="0"/>
                <a:ea typeface="Verdana" panose="020B0604030504040204" pitchFamily="34" charset="0"/>
              </a:rPr>
              <a:t>Josep Riu Porta: </a:t>
            </a:r>
            <a:r>
              <a:rPr lang="ca-ES" b="0" i="1" dirty="0" smtClean="0">
                <a:latin typeface="Verdana" panose="020B0604030504040204" pitchFamily="34" charset="0"/>
                <a:ea typeface="Verdana" panose="020B0604030504040204" pitchFamily="34" charset="0"/>
              </a:rPr>
              <a:t>Hospital militar a Montserrat, 1938-1939. </a:t>
            </a:r>
            <a:r>
              <a:rPr lang="ca-ES" b="0" dirty="0" smtClean="0">
                <a:latin typeface="Verdana" panose="020B0604030504040204" pitchFamily="34" charset="0"/>
                <a:ea typeface="Verdana" panose="020B0604030504040204" pitchFamily="34" charset="0"/>
              </a:rPr>
              <a:t>Montserrat: Publicacions de l’Abadia de Montserrat, 1979</a:t>
            </a:r>
            <a:endParaRPr lang="ca-ES" b="0" dirty="0">
              <a:latin typeface="Verdana" panose="020B0604030504040204" pitchFamily="34" charset="0"/>
              <a:ea typeface="Verdana" panose="020B0604030504040204" pitchFamily="34" charset="0"/>
            </a:endParaRPr>
          </a:p>
        </p:txBody>
      </p:sp>
      <p:sp>
        <p:nvSpPr>
          <p:cNvPr id="3" name="Contenidor d'imatge 2"/>
          <p:cNvSpPr>
            <a:spLocks noGrp="1"/>
          </p:cNvSpPr>
          <p:nvPr>
            <p:ph type="pic" idx="1"/>
          </p:nvPr>
        </p:nvSpPr>
        <p:spPr/>
      </p:sp>
      <p:pic>
        <p:nvPicPr>
          <p:cNvPr id="1026" name="Picture 2" descr="C:\Users\usuari\Desktop\Imatges Power Point\SKM_C25819110608330.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7974" b="17054"/>
          <a:stretch/>
        </p:blipFill>
        <p:spPr bwMode="auto">
          <a:xfrm>
            <a:off x="1566122" y="548680"/>
            <a:ext cx="5447567" cy="4935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87868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usuari\Desktop\Imatges Power Point\00_UTILITZADES\SKM_C25819111413310_000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949" t="9858" b="16152"/>
          <a:stretch/>
        </p:blipFill>
        <p:spPr bwMode="auto">
          <a:xfrm>
            <a:off x="710630" y="764704"/>
            <a:ext cx="3878205" cy="532859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788024" y="1916832"/>
            <a:ext cx="3888432" cy="2862322"/>
          </a:xfrm>
          <a:prstGeom prst="rect">
            <a:avLst/>
          </a:prstGeom>
        </p:spPr>
        <p:txBody>
          <a:bodyPr wrap="square">
            <a:spAutoFit/>
          </a:bodyPr>
          <a:lstStyle/>
          <a:p>
            <a:r>
              <a:rPr lang="ca-ES" sz="2000" dirty="0" smtClean="0">
                <a:latin typeface="Verdana" panose="020B0604030504040204" pitchFamily="34" charset="0"/>
                <a:ea typeface="Verdana" panose="020B0604030504040204" pitchFamily="34" charset="0"/>
              </a:rPr>
              <a:t>L’octubre de 1936 l’hospital de tuberculosos es desplaça a  Barcelona. </a:t>
            </a:r>
          </a:p>
          <a:p>
            <a:endParaRPr lang="ca-ES" sz="2000" dirty="0" smtClean="0">
              <a:latin typeface="Verdana" panose="020B0604030504040204" pitchFamily="34" charset="0"/>
              <a:ea typeface="Verdana" panose="020B0604030504040204" pitchFamily="34" charset="0"/>
            </a:endParaRPr>
          </a:p>
          <a:p>
            <a:r>
              <a:rPr lang="ca-ES" sz="2000" dirty="0" smtClean="0">
                <a:latin typeface="Verdana" panose="020B0604030504040204" pitchFamily="34" charset="0"/>
                <a:ea typeface="Verdana" panose="020B0604030504040204" pitchFamily="34" charset="0"/>
              </a:rPr>
              <a:t>S’instal·la a la  “Colònia Puig” un hospital militar depenent de l’hospital d’evacuació de Manresa (1936-1939).</a:t>
            </a:r>
            <a:endParaRPr lang="ca-ES" sz="2000" dirty="0"/>
          </a:p>
        </p:txBody>
      </p:sp>
    </p:spTree>
    <p:extLst>
      <p:ext uri="{BB962C8B-B14F-4D97-AF65-F5344CB8AC3E}">
        <p14:creationId xmlns:p14="http://schemas.microsoft.com/office/powerpoint/2010/main" xmlns="" val="72814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56466" y="4437112"/>
            <a:ext cx="4387541" cy="2088232"/>
          </a:xfrm>
        </p:spPr>
        <p:txBody>
          <a:bodyPr>
            <a:normAutofit fontScale="90000"/>
          </a:bodyPr>
          <a:lstStyle/>
          <a:p>
            <a:r>
              <a:rPr lang="es-ES" dirty="0"/>
              <a:t>1 d</a:t>
            </a:r>
            <a:br>
              <a:rPr lang="es-ES" dirty="0"/>
            </a:br>
            <a:r>
              <a:rPr lang="es-ES" dirty="0"/>
              <a:t>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endParaRPr lang="ca-ES" dirty="0"/>
          </a:p>
        </p:txBody>
      </p:sp>
      <p:pic>
        <p:nvPicPr>
          <p:cNvPr id="18434" name="Picture 2" descr="C:\Users\usuari\Desktop\Imatges Power Point\19380201_Cort Repúblic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548680"/>
            <a:ext cx="4489184" cy="3034815"/>
          </a:xfrm>
          <a:prstGeom prst="rect">
            <a:avLst/>
          </a:prstGeom>
          <a:noFill/>
          <a:extLst>
            <a:ext uri="{909E8E84-426E-40DD-AFC4-6F175D3DCCD1}">
              <a14:hiddenFill xmlns:a14="http://schemas.microsoft.com/office/drawing/2010/main" xmlns="">
                <a:solidFill>
                  <a:srgbClr val="FFFFFF"/>
                </a:solidFill>
              </a14:hiddenFill>
            </a:ext>
          </a:extLst>
        </p:spPr>
      </p:pic>
      <p:pic>
        <p:nvPicPr>
          <p:cNvPr id="18435" name="Picture 3" descr="C:\Users\usuari\Desktop\Imatges Power Point\19380201_Indalecio Prieto y General Bay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4616" y="561189"/>
            <a:ext cx="3709324" cy="2552864"/>
          </a:xfrm>
          <a:prstGeom prst="rect">
            <a:avLst/>
          </a:prstGeom>
          <a:noFill/>
          <a:extLst>
            <a:ext uri="{909E8E84-426E-40DD-AFC4-6F175D3DCCD1}">
              <a14:hiddenFill xmlns:a14="http://schemas.microsoft.com/office/drawing/2010/main" xmlns="">
                <a:solidFill>
                  <a:srgbClr val="FFFFFF"/>
                </a:solidFill>
              </a14:hiddenFill>
            </a:ext>
          </a:extLst>
        </p:spPr>
      </p:pic>
      <p:pic>
        <p:nvPicPr>
          <p:cNvPr id="18436" name="Picture 4" descr="C:\Users\usuari\Desktop\Imatges Power Point\19380201_Doloers Ibárruri.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82191" y="3501008"/>
            <a:ext cx="3733351" cy="265541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03207" y="3861048"/>
            <a:ext cx="4878984" cy="2862322"/>
          </a:xfrm>
          <a:prstGeom prst="rect">
            <a:avLst/>
          </a:prstGeom>
        </p:spPr>
        <p:txBody>
          <a:bodyPr wrap="square">
            <a:spAutoFit/>
          </a:bodyPr>
          <a:lstStyle/>
          <a:p>
            <a:r>
              <a:rPr lang="ca-ES" sz="2000" dirty="0" smtClean="0">
                <a:latin typeface="Verdana" panose="020B0604030504040204" pitchFamily="34" charset="0"/>
                <a:ea typeface="Verdana" panose="020B0604030504040204" pitchFamily="34" charset="0"/>
              </a:rPr>
              <a:t>1 de febrer de 1938. </a:t>
            </a:r>
          </a:p>
          <a:p>
            <a:endParaRPr lang="ca-ES" sz="2000" dirty="0" smtClean="0">
              <a:latin typeface="Verdana" panose="020B0604030504040204" pitchFamily="34" charset="0"/>
              <a:ea typeface="Verdana" panose="020B0604030504040204" pitchFamily="34" charset="0"/>
            </a:endParaRPr>
          </a:p>
          <a:p>
            <a:r>
              <a:rPr lang="ca-ES" sz="2000" dirty="0" smtClean="0">
                <a:latin typeface="Verdana" panose="020B0604030504040204" pitchFamily="34" charset="0"/>
                <a:ea typeface="Verdana" panose="020B0604030504040204" pitchFamily="34" charset="0"/>
              </a:rPr>
              <a:t>Penúltima Sessió de les Corts del govern de la República. Vista general amb  Juan </a:t>
            </a:r>
            <a:r>
              <a:rPr lang="ca-ES" sz="2000" dirty="0" err="1" smtClean="0">
                <a:latin typeface="Verdana" panose="020B0604030504040204" pitchFamily="34" charset="0"/>
                <a:ea typeface="Verdana" panose="020B0604030504040204" pitchFamily="34" charset="0"/>
              </a:rPr>
              <a:t>Negrín</a:t>
            </a:r>
            <a:r>
              <a:rPr lang="ca-ES" sz="2000" dirty="0" smtClean="0">
                <a:latin typeface="Verdana" panose="020B0604030504040204" pitchFamily="34" charset="0"/>
                <a:ea typeface="Verdana" panose="020B0604030504040204" pitchFamily="34" charset="0"/>
              </a:rPr>
              <a:t>, president del govern. El ministre </a:t>
            </a:r>
            <a:r>
              <a:rPr lang="ca-ES" sz="2000" dirty="0" err="1" smtClean="0">
                <a:latin typeface="Verdana" panose="020B0604030504040204" pitchFamily="34" charset="0"/>
                <a:ea typeface="Verdana" panose="020B0604030504040204" pitchFamily="34" charset="0"/>
              </a:rPr>
              <a:t>Indalecio</a:t>
            </a:r>
            <a:r>
              <a:rPr lang="ca-ES" sz="2000" dirty="0" smtClean="0">
                <a:latin typeface="Verdana" panose="020B0604030504040204" pitchFamily="34" charset="0"/>
                <a:ea typeface="Verdana" panose="020B0604030504040204" pitchFamily="34" charset="0"/>
              </a:rPr>
              <a:t> </a:t>
            </a:r>
            <a:r>
              <a:rPr lang="ca-ES" sz="2000" dirty="0" err="1" smtClean="0">
                <a:latin typeface="Verdana" panose="020B0604030504040204" pitchFamily="34" charset="0"/>
                <a:ea typeface="Verdana" panose="020B0604030504040204" pitchFamily="34" charset="0"/>
              </a:rPr>
              <a:t>Prieto</a:t>
            </a:r>
            <a:r>
              <a:rPr lang="ca-ES" sz="2000" dirty="0" smtClean="0">
                <a:latin typeface="Verdana" panose="020B0604030504040204" pitchFamily="34" charset="0"/>
                <a:ea typeface="Verdana" panose="020B0604030504040204" pitchFamily="34" charset="0"/>
              </a:rPr>
              <a:t> amb el </a:t>
            </a:r>
            <a:r>
              <a:rPr lang="ca-ES" sz="2000" dirty="0" err="1" smtClean="0">
                <a:latin typeface="Verdana" panose="020B0604030504040204" pitchFamily="34" charset="0"/>
                <a:ea typeface="Verdana" panose="020B0604030504040204" pitchFamily="34" charset="0"/>
              </a:rPr>
              <a:t>el</a:t>
            </a:r>
            <a:r>
              <a:rPr lang="ca-ES" sz="2000" dirty="0" smtClean="0">
                <a:latin typeface="Verdana" panose="020B0604030504040204" pitchFamily="34" charset="0"/>
                <a:ea typeface="Verdana" panose="020B0604030504040204" pitchFamily="34" charset="0"/>
              </a:rPr>
              <a:t> capità </a:t>
            </a:r>
            <a:r>
              <a:rPr lang="ca-ES" sz="2000" dirty="0" err="1" smtClean="0">
                <a:latin typeface="Verdana" panose="020B0604030504040204" pitchFamily="34" charset="0"/>
                <a:ea typeface="Verdana" panose="020B0604030504040204" pitchFamily="34" charset="0"/>
              </a:rPr>
              <a:t>Bayo</a:t>
            </a:r>
            <a:r>
              <a:rPr lang="ca-ES" sz="2000" dirty="0" smtClean="0">
                <a:latin typeface="Verdana" panose="020B0604030504040204" pitchFamily="34" charset="0"/>
                <a:ea typeface="Verdana" panose="020B0604030504040204" pitchFamily="34" charset="0"/>
              </a:rPr>
              <a:t>. Dolores </a:t>
            </a:r>
            <a:r>
              <a:rPr lang="ca-ES" sz="2000" dirty="0" err="1" smtClean="0">
                <a:latin typeface="Verdana" panose="020B0604030504040204" pitchFamily="34" charset="0"/>
                <a:ea typeface="Verdana" panose="020B0604030504040204" pitchFamily="34" charset="0"/>
              </a:rPr>
              <a:t>Ibarruri</a:t>
            </a:r>
            <a:r>
              <a:rPr lang="ca-ES" sz="2000" dirty="0" smtClean="0">
                <a:latin typeface="Verdana" panose="020B0604030504040204" pitchFamily="34" charset="0"/>
                <a:ea typeface="Verdana" panose="020B0604030504040204" pitchFamily="34" charset="0"/>
              </a:rPr>
              <a:t>.  </a:t>
            </a:r>
            <a:r>
              <a:rPr lang="ca-ES" sz="2000" i="1" dirty="0" smtClean="0">
                <a:latin typeface="Verdana" panose="020B0604030504040204" pitchFamily="34" charset="0"/>
                <a:ea typeface="Verdana" panose="020B0604030504040204" pitchFamily="34" charset="0"/>
              </a:rPr>
              <a:t>Arxiu Abadia de Montserrat.</a:t>
            </a:r>
            <a:endParaRPr lang="ca-ES" sz="2000"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xmlns="" val="797971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5148064" y="2348880"/>
            <a:ext cx="3888432" cy="2520280"/>
          </a:xfrm>
        </p:spPr>
        <p:txBody>
          <a:bodyPr>
            <a:noAutofit/>
          </a:bodyPr>
          <a:lstStyle/>
          <a:p>
            <a:r>
              <a:rPr lang="ca-ES" b="0" dirty="0" smtClean="0">
                <a:latin typeface="Verdana" panose="020B0604030504040204" pitchFamily="34" charset="0"/>
                <a:ea typeface="Verdana" panose="020B0604030504040204" pitchFamily="34" charset="0"/>
              </a:rPr>
              <a:t>12 de maig de 1938.</a:t>
            </a:r>
            <a:br>
              <a:rPr lang="ca-ES" b="0" dirty="0" smtClean="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
            </a:r>
            <a:br>
              <a:rPr lang="ca-ES" b="0" dirty="0" smtClean="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El doctor Riu Porta és destinat a l’Hospital de Monistrol, a  la “</a:t>
            </a:r>
            <a:r>
              <a:rPr lang="ca-ES" b="0" dirty="0" err="1" smtClean="0">
                <a:latin typeface="Verdana" panose="020B0604030504040204" pitchFamily="34" charset="0"/>
                <a:ea typeface="Verdana" panose="020B0604030504040204" pitchFamily="34" charset="0"/>
              </a:rPr>
              <a:t>Colonia</a:t>
            </a:r>
            <a:r>
              <a:rPr lang="ca-ES" b="0" dirty="0" smtClean="0">
                <a:latin typeface="Verdana" panose="020B0604030504040204" pitchFamily="34" charset="0"/>
                <a:ea typeface="Verdana" panose="020B0604030504040204" pitchFamily="34" charset="0"/>
              </a:rPr>
              <a:t> Puig” a tres quilòmetres  de Montserrat. </a:t>
            </a:r>
            <a:br>
              <a:rPr lang="ca-ES" b="0" dirty="0" smtClean="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
            </a:r>
            <a:br>
              <a:rPr lang="ca-ES" b="0" dirty="0" smtClean="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Tres mesos després serà destinat a l’hospital militar de Montserrat, la “Clínica Z”.</a:t>
            </a:r>
            <a:br>
              <a:rPr lang="ca-ES" b="0" dirty="0" smtClean="0">
                <a:latin typeface="Verdana" panose="020B0604030504040204" pitchFamily="34" charset="0"/>
                <a:ea typeface="Verdana" panose="020B0604030504040204" pitchFamily="34" charset="0"/>
              </a:rPr>
            </a:br>
            <a:r>
              <a:rPr lang="ca-ES" b="0" i="1" dirty="0" smtClean="0">
                <a:latin typeface="Verdana" panose="020B0604030504040204" pitchFamily="34" charset="0"/>
                <a:ea typeface="Verdana" panose="020B0604030504040204" pitchFamily="34" charset="0"/>
              </a:rPr>
              <a:t/>
            </a:r>
            <a:br>
              <a:rPr lang="ca-ES" b="0" i="1" dirty="0" smtClean="0">
                <a:latin typeface="Verdana" panose="020B0604030504040204" pitchFamily="34" charset="0"/>
                <a:ea typeface="Verdana" panose="020B0604030504040204" pitchFamily="34" charset="0"/>
              </a:rPr>
            </a:br>
            <a:r>
              <a:rPr lang="ca-ES" b="0" i="1" dirty="0" smtClean="0">
                <a:latin typeface="Verdana" panose="020B0604030504040204" pitchFamily="34" charset="0"/>
                <a:ea typeface="Verdana" panose="020B0604030504040204" pitchFamily="34" charset="0"/>
              </a:rPr>
              <a:t>Arxiu Abadia de </a:t>
            </a:r>
            <a:r>
              <a:rPr lang="es-ES" b="0" i="1" dirty="0" smtClean="0">
                <a:latin typeface="Verdana" panose="020B0604030504040204" pitchFamily="34" charset="0"/>
                <a:ea typeface="Verdana" panose="020B0604030504040204" pitchFamily="34" charset="0"/>
              </a:rPr>
              <a:t>Montserrat</a:t>
            </a:r>
            <a:r>
              <a:rPr lang="es-ES" b="0" i="1" dirty="0">
                <a:latin typeface="Verdana" panose="020B0604030504040204" pitchFamily="34" charset="0"/>
                <a:ea typeface="Verdana" panose="020B0604030504040204" pitchFamily="34" charset="0"/>
              </a:rPr>
              <a:t>.</a:t>
            </a:r>
            <a:endParaRPr lang="ca-ES" b="0" i="1" dirty="0">
              <a:latin typeface="Verdana" panose="020B0604030504040204" pitchFamily="34" charset="0"/>
              <a:ea typeface="Verdana" panose="020B0604030504040204" pitchFamily="34" charset="0"/>
            </a:endParaRPr>
          </a:p>
        </p:txBody>
      </p:sp>
      <p:pic>
        <p:nvPicPr>
          <p:cNvPr id="13314" name="Picture 2" descr="C:\Users\usuari\Desktop\Imatges Power Point\19380512_Riu Port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7482" y="332656"/>
            <a:ext cx="4254193" cy="5904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2224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uari\Desktop\Imatges Power Point\SKM_C25819100410110_00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736" y="3140968"/>
            <a:ext cx="2460007" cy="35312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5004048" y="1340768"/>
            <a:ext cx="3168352" cy="6093976"/>
          </a:xfrm>
          <a:prstGeom prst="rect">
            <a:avLst/>
          </a:prstGeom>
        </p:spPr>
        <p:txBody>
          <a:bodyPr wrap="square">
            <a:spAutoFit/>
          </a:bodyPr>
          <a:lstStyle/>
          <a:p>
            <a:r>
              <a:rPr lang="ca-ES" sz="2000" dirty="0" smtClean="0">
                <a:latin typeface="Verdana" panose="020B0604030504040204" pitchFamily="34" charset="0"/>
                <a:ea typeface="Verdana" panose="020B0604030504040204" pitchFamily="34" charset="0"/>
              </a:rPr>
              <a:t>Mitjans de transport.</a:t>
            </a:r>
          </a:p>
          <a:p>
            <a:endParaRPr lang="ca-ES" sz="2000" dirty="0" smtClean="0">
              <a:latin typeface="Verdana" panose="020B0604030504040204" pitchFamily="34" charset="0"/>
              <a:ea typeface="Verdana" panose="020B0604030504040204" pitchFamily="34" charset="0"/>
            </a:endParaRPr>
          </a:p>
          <a:p>
            <a:r>
              <a:rPr lang="ca-ES" sz="2000" dirty="0" smtClean="0">
                <a:latin typeface="Verdana" panose="020B0604030504040204" pitchFamily="34" charset="0"/>
                <a:ea typeface="Verdana" panose="020B0604030504040204" pitchFamily="34" charset="0"/>
              </a:rPr>
              <a:t>Els ferits arribaven a Manresa a través de dues línies de tren procedents de Barcelona i enllaçaven amb el cremallera de Montserrat.</a:t>
            </a:r>
          </a:p>
          <a:p>
            <a:endParaRPr lang="ca-ES" sz="2000" dirty="0" smtClean="0">
              <a:latin typeface="Verdana" panose="020B0604030504040204" pitchFamily="34" charset="0"/>
              <a:ea typeface="Verdana" panose="020B0604030504040204" pitchFamily="34" charset="0"/>
            </a:endParaRPr>
          </a:p>
          <a:p>
            <a:endParaRPr lang="ca-ES" sz="2000" dirty="0" smtClean="0">
              <a:latin typeface="Verdana" panose="020B0604030504040204" pitchFamily="34" charset="0"/>
              <a:ea typeface="Verdana" panose="020B0604030504040204" pitchFamily="34" charset="0"/>
            </a:endParaRPr>
          </a:p>
          <a:p>
            <a:r>
              <a:rPr lang="ca-ES" sz="2000" dirty="0" smtClean="0">
                <a:latin typeface="Verdana" panose="020B0604030504040204" pitchFamily="34" charset="0"/>
                <a:ea typeface="Verdana" panose="020B0604030504040204" pitchFamily="34" charset="0"/>
              </a:rPr>
              <a:t>Els ferits també podien arribar a Montserrat mitjançant l’aeri des de Monistrol.</a:t>
            </a:r>
          </a:p>
          <a:p>
            <a:endParaRPr lang="es-ES" dirty="0">
              <a:latin typeface="Verdana" panose="020B0604030504040204" pitchFamily="34" charset="0"/>
              <a:ea typeface="Verdana" panose="020B0604030504040204" pitchFamily="34" charset="0"/>
            </a:endParaRPr>
          </a:p>
          <a:p>
            <a:endParaRPr lang="es-ES" dirty="0">
              <a:latin typeface="Verdana" panose="020B0604030504040204" pitchFamily="34" charset="0"/>
              <a:ea typeface="Verdana" panose="020B0604030504040204" pitchFamily="34" charset="0"/>
            </a:endParaRPr>
          </a:p>
          <a:p>
            <a:endParaRPr lang="es-ES" dirty="0">
              <a:latin typeface="Verdana" panose="020B0604030504040204" pitchFamily="34" charset="0"/>
              <a:ea typeface="Verdana" panose="020B0604030504040204" pitchFamily="34" charset="0"/>
            </a:endParaRPr>
          </a:p>
          <a:p>
            <a:endParaRPr lang="es-ES" dirty="0">
              <a:latin typeface="Verdana" panose="020B0604030504040204" pitchFamily="34" charset="0"/>
              <a:ea typeface="Verdana" panose="020B0604030504040204" pitchFamily="34" charset="0"/>
            </a:endParaRPr>
          </a:p>
          <a:p>
            <a:endParaRPr lang="ca-ES" dirty="0"/>
          </a:p>
        </p:txBody>
      </p:sp>
      <p:pic>
        <p:nvPicPr>
          <p:cNvPr id="1026" name="Picture 2" descr="G:\Power Point\Cremallera\Cremallera 193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7994" y="404664"/>
            <a:ext cx="3735483" cy="26588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86942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6828" y="682432"/>
            <a:ext cx="4283968" cy="2554545"/>
          </a:xfrm>
          <a:prstGeom prst="rect">
            <a:avLst/>
          </a:prstGeom>
        </p:spPr>
        <p:txBody>
          <a:bodyPr wrap="square">
            <a:spAutoFit/>
          </a:bodyPr>
          <a:lstStyle/>
          <a:p>
            <a:r>
              <a:rPr lang="ca-ES" sz="2000" dirty="0" smtClean="0">
                <a:latin typeface="Verdana" panose="020B0604030504040204" pitchFamily="34" charset="0"/>
                <a:ea typeface="Verdana" panose="020B0604030504040204" pitchFamily="34" charset="0"/>
              </a:rPr>
              <a:t>2 d’ agost de 1938.</a:t>
            </a:r>
          </a:p>
          <a:p>
            <a:endParaRPr lang="ca-ES" sz="2000" dirty="0" smtClean="0">
              <a:latin typeface="Verdana" panose="020B0604030504040204" pitchFamily="34" charset="0"/>
              <a:ea typeface="Verdana" panose="020B0604030504040204" pitchFamily="34" charset="0"/>
            </a:endParaRPr>
          </a:p>
          <a:p>
            <a:r>
              <a:rPr lang="ca-ES" sz="2000" dirty="0" smtClean="0">
                <a:latin typeface="Verdana" panose="020B0604030504040204" pitchFamily="34" charset="0"/>
                <a:ea typeface="Verdana" panose="020B0604030504040204" pitchFamily="34" charset="0"/>
              </a:rPr>
              <a:t>Nomenament del doctor Riu Porta  com a responsable del serveis de la “Clínica Z”. </a:t>
            </a:r>
          </a:p>
          <a:p>
            <a:endParaRPr lang="ca-ES" sz="2000" dirty="0" smtClean="0">
              <a:latin typeface="Verdana" panose="020B0604030504040204" pitchFamily="34" charset="0"/>
              <a:ea typeface="Verdana" panose="020B0604030504040204" pitchFamily="34" charset="0"/>
            </a:endParaRPr>
          </a:p>
          <a:p>
            <a:endParaRPr lang="ca-ES" sz="2000" i="1" dirty="0" smtClean="0">
              <a:latin typeface="Verdana" panose="020B0604030504040204" pitchFamily="34" charset="0"/>
              <a:ea typeface="Verdana" panose="020B0604030504040204" pitchFamily="34" charset="0"/>
            </a:endParaRPr>
          </a:p>
          <a:p>
            <a:r>
              <a:rPr lang="ca-ES" sz="2000" i="1" dirty="0" smtClean="0">
                <a:latin typeface="Verdana" panose="020B0604030504040204" pitchFamily="34" charset="0"/>
                <a:ea typeface="Verdana" panose="020B0604030504040204" pitchFamily="34" charset="0"/>
              </a:rPr>
              <a:t>Arxiu Abadia de Montserrat.</a:t>
            </a:r>
            <a:endParaRPr lang="ca-ES" sz="2000" dirty="0">
              <a:latin typeface="Verdana" panose="020B0604030504040204" pitchFamily="34" charset="0"/>
              <a:ea typeface="Verdana" panose="020B0604030504040204" pitchFamily="34" charset="0"/>
            </a:endParaRPr>
          </a:p>
        </p:txBody>
      </p:sp>
      <p:pic>
        <p:nvPicPr>
          <p:cNvPr id="2050" name="Picture 2" descr="G:\Power Point\Riu Porta nous\SKM_C25819112510310_0004_bi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525" y="692696"/>
            <a:ext cx="3891973" cy="504056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agen 2">
            <a:extLst>
              <a:ext uri="{FF2B5EF4-FFF2-40B4-BE49-F238E27FC236}">
                <a16:creationId xmlns="" xmlns:a16="http://schemas.microsoft.com/office/drawing/2014/main" id="{46A592B9-9B41-A549-AB5A-14B88ED5EB7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27984" y="3430126"/>
            <a:ext cx="4215578" cy="2917180"/>
          </a:xfrm>
          <a:prstGeom prst="rect">
            <a:avLst/>
          </a:prstGeom>
        </p:spPr>
      </p:pic>
    </p:spTree>
    <p:extLst>
      <p:ext uri="{BB962C8B-B14F-4D97-AF65-F5344CB8AC3E}">
        <p14:creationId xmlns:p14="http://schemas.microsoft.com/office/powerpoint/2010/main" xmlns="" val="329236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ol 1">
            <a:extLst>
              <a:ext uri="{FF2B5EF4-FFF2-40B4-BE49-F238E27FC236}">
                <a16:creationId xmlns="" xmlns:a16="http://schemas.microsoft.com/office/drawing/2014/main" id="{7872975F-1928-CD41-ADD6-75E8C2AB5AF1}"/>
              </a:ext>
            </a:extLst>
          </p:cNvPr>
          <p:cNvSpPr>
            <a:spLocks noGrp="1"/>
          </p:cNvSpPr>
          <p:nvPr>
            <p:ph type="title"/>
          </p:nvPr>
        </p:nvSpPr>
        <p:spPr>
          <a:xfrm>
            <a:off x="251520" y="116632"/>
            <a:ext cx="8712968" cy="6624736"/>
          </a:xfrm>
        </p:spPr>
        <p:txBody>
          <a:bodyPr numCol="2">
            <a:noAutofit/>
          </a:bodyPr>
          <a:lstStyle/>
          <a:p>
            <a:r>
              <a:rPr lang="ca-ES" sz="1500" i="1" dirty="0">
                <a:latin typeface="Times New Roman" panose="02020603050405020304" pitchFamily="18" charset="0"/>
                <a:cs typeface="Times New Roman" panose="02020603050405020304" pitchFamily="18" charset="0"/>
              </a:rPr>
              <a:t/>
            </a:r>
            <a:br>
              <a:rPr lang="ca-ES" sz="1500" i="1" dirty="0">
                <a:latin typeface="Times New Roman" panose="02020603050405020304" pitchFamily="18" charset="0"/>
                <a:cs typeface="Times New Roman" panose="02020603050405020304" pitchFamily="18" charset="0"/>
              </a:rPr>
            </a:br>
            <a:r>
              <a:rPr lang="ca-ES" sz="1500" i="1" dirty="0">
                <a:latin typeface="Times New Roman" panose="02020603050405020304" pitchFamily="18" charset="0"/>
                <a:cs typeface="Times New Roman" panose="02020603050405020304" pitchFamily="18" charset="0"/>
              </a:rPr>
              <a:t/>
            </a:r>
            <a:br>
              <a:rPr lang="ca-ES" sz="1500" i="1" dirty="0">
                <a:latin typeface="Times New Roman" panose="02020603050405020304" pitchFamily="18" charset="0"/>
                <a:cs typeface="Times New Roman" panose="02020603050405020304" pitchFamily="18" charset="0"/>
              </a:rPr>
            </a:br>
            <a:r>
              <a:rPr lang="ca-ES" sz="1500" i="1" dirty="0">
                <a:latin typeface="Times New Roman" panose="02020603050405020304" pitchFamily="18" charset="0"/>
                <a:cs typeface="Times New Roman" panose="02020603050405020304" pitchFamily="18" charset="0"/>
              </a:rPr>
              <a:t/>
            </a:r>
            <a:br>
              <a:rPr lang="ca-ES" sz="1500" i="1" dirty="0">
                <a:latin typeface="Times New Roman" panose="02020603050405020304" pitchFamily="18" charset="0"/>
                <a:cs typeface="Times New Roman" panose="02020603050405020304" pitchFamily="18" charset="0"/>
              </a:rPr>
            </a:br>
            <a:r>
              <a:rPr lang="ca-ES" sz="1500" i="1" dirty="0">
                <a:latin typeface="Times New Roman" panose="02020603050405020304" pitchFamily="18" charset="0"/>
                <a:cs typeface="Times New Roman" panose="02020603050405020304" pitchFamily="18" charset="0"/>
              </a:rPr>
              <a:t>Montserrat 1938</a:t>
            </a:r>
            <a:r>
              <a:rPr lang="es-ES" sz="1500" dirty="0">
                <a:latin typeface="Times New Roman" panose="02020603050405020304" pitchFamily="18" charset="0"/>
                <a:cs typeface="Times New Roman" panose="02020603050405020304" pitchFamily="18" charset="0"/>
              </a:rPr>
              <a:t/>
            </a:r>
            <a:br>
              <a:rPr lang="es-ES" sz="1500" dirty="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Entre el boix i l’alzina. Fortalesa</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en un replà dels grenys montserratins,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i aquesta llum divina</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que un </a:t>
            </a:r>
            <a:r>
              <a:rPr lang="ca-ES" sz="1500" dirty="0" err="1" smtClean="0">
                <a:latin typeface="Times New Roman" panose="02020603050405020304" pitchFamily="18" charset="0"/>
                <a:cs typeface="Times New Roman" panose="02020603050405020304" pitchFamily="18" charset="0"/>
              </a:rPr>
              <a:t>mil·leni</a:t>
            </a:r>
            <a:r>
              <a:rPr lang="ca-ES" sz="1500" dirty="0" smtClean="0">
                <a:latin typeface="Times New Roman" panose="02020603050405020304" pitchFamily="18" charset="0"/>
                <a:cs typeface="Times New Roman" panose="02020603050405020304" pitchFamily="18" charset="0"/>
              </a:rPr>
              <a:t> han begut amb avidesa,</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els ermitans benedictins.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Entre el boix i l’alzina…</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El món ha fet un gir</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i ara és un hospital el monestir:</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Les negres creus s’han tornat blanques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i posen llum sota les branques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dels cinc xiprers petits…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Els combatents ferits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tenen la cara bruna. N’hi ha de renouers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que passen i que parlen a grans crits…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D’altres romanen pensatius i quiets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tràgicament clavats a les parets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de la placeta dels xiprers petits.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err="1" smtClean="0">
                <a:latin typeface="Times New Roman" panose="02020603050405020304" pitchFamily="18" charset="0"/>
                <a:cs typeface="Times New Roman" panose="02020603050405020304" pitchFamily="18" charset="0"/>
              </a:rPr>
              <a:t>Monestir-Hospital</a:t>
            </a:r>
            <a:r>
              <a:rPr lang="ca-ES" sz="1500" dirty="0" smtClean="0">
                <a:latin typeface="Times New Roman" panose="02020603050405020304" pitchFamily="18" charset="0"/>
                <a:cs typeface="Times New Roman" panose="02020603050405020304" pitchFamily="18" charset="0"/>
              </a:rPr>
              <a:t>.</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La boira es despentina a la llum matinal.</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L’aire és vibrant de miques irisades.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Corpuscles fulgurants, engrunes animades.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Quan el sol és més alt</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arriben ambulàncies…, cares estranyades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miren el sol que daura les arcades,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el claustre gòtic tan esbatanat.</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El portalet que cau</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vell i cansat,</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el flanc verd de la serra i el cel blau.</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Temps era temps, milers de tardes mortes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tritllejaven les veus de les ermites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i passaven ombrius els cenobites.</a:t>
            </a:r>
            <a:br>
              <a:rPr lang="ca-ES" sz="1500" dirty="0" smtClean="0">
                <a:latin typeface="Times New Roman" panose="02020603050405020304" pitchFamily="18" charset="0"/>
                <a:cs typeface="Times New Roman" panose="02020603050405020304" pitchFamily="18" charset="0"/>
              </a:rPr>
            </a:br>
            <a:r>
              <a:rPr lang="ca-ES" sz="1500" dirty="0" err="1" smtClean="0">
                <a:latin typeface="Times New Roman" panose="02020603050405020304" pitchFamily="18" charset="0"/>
                <a:cs typeface="Times New Roman" panose="02020603050405020304" pitchFamily="18" charset="0"/>
              </a:rPr>
              <a:t>Arles</a:t>
            </a:r>
            <a:r>
              <a:rPr lang="ca-ES" sz="1500" dirty="0" smtClean="0">
                <a:latin typeface="Times New Roman" panose="02020603050405020304" pitchFamily="18" charset="0"/>
                <a:cs typeface="Times New Roman" panose="02020603050405020304" pitchFamily="18" charset="0"/>
              </a:rPr>
              <a:t> les </a:t>
            </a:r>
            <a:r>
              <a:rPr lang="ca-ES" sz="1500" dirty="0" err="1" smtClean="0">
                <a:latin typeface="Times New Roman" panose="02020603050405020304" pitchFamily="18" charset="0"/>
                <a:cs typeface="Times New Roman" panose="02020603050405020304" pitchFamily="18" charset="0"/>
              </a:rPr>
              <a:t>ocses</a:t>
            </a:r>
            <a:r>
              <a:rPr lang="ca-ES" sz="1500" dirty="0" smtClean="0">
                <a:latin typeface="Times New Roman" panose="02020603050405020304" pitchFamily="18" charset="0"/>
                <a:cs typeface="Times New Roman" panose="02020603050405020304" pitchFamily="18" charset="0"/>
              </a:rPr>
              <a:t> s’han tornat més fortes.</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err="1" smtClean="0">
                <a:latin typeface="Times New Roman" panose="02020603050405020304" pitchFamily="18" charset="0"/>
                <a:cs typeface="Times New Roman" panose="02020603050405020304" pitchFamily="18" charset="0"/>
              </a:rPr>
              <a:t>Monestir-Hospital</a:t>
            </a:r>
            <a:r>
              <a:rPr lang="ca-ES" sz="1500" dirty="0" smtClean="0">
                <a:latin typeface="Times New Roman" panose="02020603050405020304" pitchFamily="18" charset="0"/>
                <a:cs typeface="Times New Roman" panose="02020603050405020304" pitchFamily="18" charset="0"/>
              </a:rPr>
              <a:t>…</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Sobre la roca turmentada</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-destí de Prometeu, enyor de </a:t>
            </a:r>
            <a:r>
              <a:rPr lang="ca-ES" sz="1500" dirty="0" err="1" smtClean="0">
                <a:latin typeface="Times New Roman" panose="02020603050405020304" pitchFamily="18" charset="0"/>
                <a:cs typeface="Times New Roman" panose="02020603050405020304" pitchFamily="18" charset="0"/>
              </a:rPr>
              <a:t>Parsifal</a:t>
            </a:r>
            <a:r>
              <a:rPr lang="ca-ES" sz="1500" dirty="0" smtClean="0">
                <a:latin typeface="Times New Roman" panose="02020603050405020304" pitchFamily="18" charset="0"/>
                <a:cs typeface="Times New Roman" panose="02020603050405020304" pitchFamily="18" charset="0"/>
              </a:rPr>
              <a:t>-</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la pedra </a:t>
            </a:r>
            <a:r>
              <a:rPr lang="ca-ES" sz="1500" dirty="0" err="1" smtClean="0">
                <a:latin typeface="Times New Roman" panose="02020603050405020304" pitchFamily="18" charset="0"/>
                <a:cs typeface="Times New Roman" panose="02020603050405020304" pitchFamily="18" charset="0"/>
              </a:rPr>
              <a:t>renegrida</a:t>
            </a:r>
            <a:r>
              <a:rPr lang="ca-ES" sz="1500" dirty="0" smtClean="0">
                <a:latin typeface="Times New Roman" panose="02020603050405020304" pitchFamily="18" charset="0"/>
                <a:cs typeface="Times New Roman" panose="02020603050405020304" pitchFamily="18" charset="0"/>
              </a:rPr>
              <a:t> i escairada</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de l’imponent casal.</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(1938)</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a:latin typeface="Times New Roman" panose="02020603050405020304" pitchFamily="18" charset="0"/>
                <a:cs typeface="Times New Roman" panose="02020603050405020304" pitchFamily="18" charset="0"/>
              </a:rPr>
              <a:t> </a:t>
            </a:r>
            <a:br>
              <a:rPr lang="ca-ES" sz="1500" dirty="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
            </a:r>
            <a:br>
              <a:rPr lang="ca-ES" sz="1500" dirty="0" smtClean="0">
                <a:latin typeface="Times New Roman" panose="02020603050405020304" pitchFamily="18" charset="0"/>
                <a:cs typeface="Times New Roman" panose="02020603050405020304" pitchFamily="18" charset="0"/>
              </a:rPr>
            </a:br>
            <a:r>
              <a:rPr lang="ca-ES" sz="1500" dirty="0" smtClean="0">
                <a:latin typeface="Times New Roman" panose="02020603050405020304" pitchFamily="18" charset="0"/>
                <a:cs typeface="Times New Roman" panose="02020603050405020304" pitchFamily="18" charset="0"/>
              </a:rPr>
              <a:t>Artur </a:t>
            </a:r>
            <a:r>
              <a:rPr lang="ca-ES" sz="1500" dirty="0" err="1">
                <a:latin typeface="Times New Roman" panose="02020603050405020304" pitchFamily="18" charset="0"/>
                <a:cs typeface="Times New Roman" panose="02020603050405020304" pitchFamily="18" charset="0"/>
              </a:rPr>
              <a:t>Bladé</a:t>
            </a:r>
            <a:r>
              <a:rPr lang="ca-ES" sz="1500" dirty="0">
                <a:latin typeface="Times New Roman" panose="02020603050405020304" pitchFamily="18" charset="0"/>
                <a:cs typeface="Times New Roman" panose="02020603050405020304" pitchFamily="18" charset="0"/>
              </a:rPr>
              <a:t> i </a:t>
            </a:r>
            <a:r>
              <a:rPr lang="ca-ES" sz="1500" dirty="0" err="1">
                <a:latin typeface="Times New Roman" panose="02020603050405020304" pitchFamily="18" charset="0"/>
                <a:cs typeface="Times New Roman" panose="02020603050405020304" pitchFamily="18" charset="0"/>
              </a:rPr>
              <a:t>Desumvila</a:t>
            </a:r>
            <a:r>
              <a:rPr lang="ca-ES" sz="1500" dirty="0">
                <a:latin typeface="Times New Roman" panose="02020603050405020304" pitchFamily="18" charset="0"/>
                <a:cs typeface="Times New Roman" panose="02020603050405020304" pitchFamily="18" charset="0"/>
              </a:rPr>
              <a:t>. </a:t>
            </a:r>
            <a:r>
              <a:rPr lang="ca-ES" sz="1500" i="1" dirty="0">
                <a:latin typeface="Times New Roman" panose="02020603050405020304" pitchFamily="18" charset="0"/>
                <a:cs typeface="Times New Roman" panose="02020603050405020304" pitchFamily="18" charset="0"/>
              </a:rPr>
              <a:t>Versos de la guerra i de l’exili</a:t>
            </a:r>
            <a:r>
              <a:rPr lang="ca-ES" sz="1500" dirty="0">
                <a:latin typeface="Times New Roman" panose="02020603050405020304" pitchFamily="18" charset="0"/>
                <a:cs typeface="Times New Roman" panose="02020603050405020304" pitchFamily="18" charset="0"/>
              </a:rPr>
              <a:t>. Barcelona: Publicacions de l’Abadia de Montserrat, 2007, p. 49-50</a:t>
            </a:r>
            <a:r>
              <a:rPr lang="es-ES" sz="1500" dirty="0">
                <a:latin typeface="Times New Roman" panose="02020603050405020304" pitchFamily="18" charset="0"/>
                <a:cs typeface="Times New Roman" panose="02020603050405020304" pitchFamily="18" charset="0"/>
              </a:rPr>
              <a:t/>
            </a:r>
            <a:br>
              <a:rPr lang="es-ES" sz="1500" dirty="0">
                <a:latin typeface="Times New Roman" panose="02020603050405020304" pitchFamily="18" charset="0"/>
                <a:cs typeface="Times New Roman" panose="02020603050405020304" pitchFamily="18" charset="0"/>
              </a:rPr>
            </a:br>
            <a:r>
              <a:rPr lang="ca-ES" sz="1500" dirty="0">
                <a:latin typeface="Times New Roman" panose="02020603050405020304" pitchFamily="18" charset="0"/>
                <a:cs typeface="Times New Roman" panose="02020603050405020304" pitchFamily="18" charset="0"/>
              </a:rPr>
              <a:t> </a:t>
            </a:r>
            <a:r>
              <a:rPr lang="es-ES" sz="1500" dirty="0">
                <a:latin typeface="Times New Roman" panose="02020603050405020304" pitchFamily="18" charset="0"/>
                <a:cs typeface="Times New Roman" panose="02020603050405020304" pitchFamily="18" charset="0"/>
              </a:rPr>
              <a:t/>
            </a:r>
            <a:br>
              <a:rPr lang="es-ES" sz="1500" dirty="0">
                <a:latin typeface="Times New Roman" panose="02020603050405020304" pitchFamily="18" charset="0"/>
                <a:cs typeface="Times New Roman" panose="02020603050405020304" pitchFamily="18" charset="0"/>
              </a:rPr>
            </a:br>
            <a:r>
              <a:rPr lang="ca-ES" sz="1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25152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763688" y="5517232"/>
            <a:ext cx="6048672" cy="566738"/>
          </a:xfrm>
        </p:spPr>
        <p:txBody>
          <a:bodyPr>
            <a:noAutofit/>
          </a:bodyPr>
          <a:lstStyle/>
          <a:p>
            <a:r>
              <a:rPr lang="ca-ES" b="0" dirty="0" smtClean="0">
                <a:latin typeface="Verdana" panose="020B0604030504040204" pitchFamily="34" charset="0"/>
                <a:ea typeface="Verdana" panose="020B0604030504040204" pitchFamily="34" charset="0"/>
              </a:rPr>
              <a:t>Gràfiques estadístiques del Doctor Riu Porta. </a:t>
            </a:r>
            <a:r>
              <a:rPr lang="ca-ES" b="0" dirty="0" err="1" smtClean="0">
                <a:latin typeface="Verdana" panose="020B0604030504040204" pitchFamily="34" charset="0"/>
                <a:ea typeface="Verdana" panose="020B0604030504040204" pitchFamily="34" charset="0"/>
              </a:rPr>
              <a:t>Maig-desembre</a:t>
            </a:r>
            <a:r>
              <a:rPr lang="ca-ES" b="0" dirty="0" smtClean="0">
                <a:latin typeface="Verdana" panose="020B0604030504040204" pitchFamily="34" charset="0"/>
                <a:ea typeface="Verdana" panose="020B0604030504040204" pitchFamily="34" charset="0"/>
              </a:rPr>
              <a:t> de 1938.</a:t>
            </a:r>
            <a:endParaRPr lang="ca-ES" b="0" dirty="0">
              <a:latin typeface="Verdana" panose="020B0604030504040204" pitchFamily="34" charset="0"/>
              <a:ea typeface="Verdana" panose="020B0604030504040204" pitchFamily="34" charset="0"/>
            </a:endParaRPr>
          </a:p>
        </p:txBody>
      </p:sp>
      <p:sp>
        <p:nvSpPr>
          <p:cNvPr id="3" name="Contenidor d'imatge 2"/>
          <p:cNvSpPr>
            <a:spLocks noGrp="1"/>
          </p:cNvSpPr>
          <p:nvPr>
            <p:ph type="pic" idx="1"/>
          </p:nvPr>
        </p:nvSpPr>
        <p:spPr/>
      </p:sp>
      <p:pic>
        <p:nvPicPr>
          <p:cNvPr id="22532" name="Picture 4" descr="C:\Users\usuari\Desktop\Imatges Power Point\LLibre Riu\SKM_C25819110608330_000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1095" t="15905" r="1256" b="20161"/>
          <a:stretch/>
        </p:blipFill>
        <p:spPr bwMode="auto">
          <a:xfrm>
            <a:off x="498390" y="692696"/>
            <a:ext cx="4159995" cy="4032448"/>
          </a:xfrm>
          <a:prstGeom prst="rect">
            <a:avLst/>
          </a:prstGeom>
          <a:noFill/>
          <a:extLst>
            <a:ext uri="{909E8E84-426E-40DD-AFC4-6F175D3DCCD1}">
              <a14:hiddenFill xmlns:a14="http://schemas.microsoft.com/office/drawing/2010/main" xmlns="">
                <a:solidFill>
                  <a:srgbClr val="FFFFFF"/>
                </a:solidFill>
              </a14:hiddenFill>
            </a:ext>
          </a:extLst>
        </p:spPr>
      </p:pic>
      <p:pic>
        <p:nvPicPr>
          <p:cNvPr id="22533" name="Picture 5" descr="C:\Users\usuari\Desktop\Imatges Power Point\LLibre Riu\SKM_C25819110608330_000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789" t="15988" r="50000" b="12703"/>
          <a:stretch/>
        </p:blipFill>
        <p:spPr bwMode="auto">
          <a:xfrm>
            <a:off x="4897545" y="692696"/>
            <a:ext cx="3827431" cy="41764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3955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Users\usuari\Desktop\Imatges Power Point\Clinica Z Fitxes\DSC_0173.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495" t="15283" r="17987" b="18164"/>
          <a:stretch/>
        </p:blipFill>
        <p:spPr bwMode="auto">
          <a:xfrm>
            <a:off x="653547" y="476672"/>
            <a:ext cx="3660523" cy="550603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860032" y="2060848"/>
            <a:ext cx="3960440" cy="2092881"/>
          </a:xfrm>
          <a:prstGeom prst="rect">
            <a:avLst/>
          </a:prstGeom>
        </p:spPr>
        <p:txBody>
          <a:bodyPr wrap="square">
            <a:spAutoFit/>
          </a:bodyPr>
          <a:lstStyle/>
          <a:p>
            <a:r>
              <a:rPr lang="ca-ES" dirty="0" smtClean="0">
                <a:latin typeface="Verdana" panose="020B0604030504040204" pitchFamily="34" charset="0"/>
                <a:ea typeface="Verdana" panose="020B0604030504040204" pitchFamily="34" charset="0"/>
              </a:rPr>
              <a:t>19 de juliol de 1938.</a:t>
            </a:r>
          </a:p>
          <a:p>
            <a:endParaRPr lang="ca-ES" sz="2000" dirty="0" smtClean="0">
              <a:latin typeface="Verdana" panose="020B0604030504040204" pitchFamily="34" charset="0"/>
              <a:ea typeface="Verdana" panose="020B0604030504040204" pitchFamily="34" charset="0"/>
            </a:endParaRPr>
          </a:p>
          <a:p>
            <a:r>
              <a:rPr lang="ca-ES" dirty="0" smtClean="0">
                <a:latin typeface="Verdana" panose="020B0604030504040204" pitchFamily="34" charset="0"/>
                <a:ea typeface="Verdana" panose="020B0604030504040204" pitchFamily="34" charset="0"/>
              </a:rPr>
              <a:t>Història </a:t>
            </a:r>
            <a:r>
              <a:rPr lang="ca-ES" sz="2000" dirty="0" smtClean="0">
                <a:latin typeface="Verdana" panose="020B0604030504040204" pitchFamily="34" charset="0"/>
                <a:ea typeface="Verdana" panose="020B0604030504040204" pitchFamily="34" charset="0"/>
              </a:rPr>
              <a:t>clínica</a:t>
            </a:r>
            <a:r>
              <a:rPr lang="ca-ES" dirty="0" smtClean="0">
                <a:latin typeface="Verdana" panose="020B0604030504040204" pitchFamily="34" charset="0"/>
                <a:ea typeface="Verdana" panose="020B0604030504040204" pitchFamily="34" charset="0"/>
              </a:rPr>
              <a:t> abreujada d’un soldat ingressat a l’hospital militar de Montserrat.</a:t>
            </a:r>
          </a:p>
          <a:p>
            <a:endParaRPr lang="es-ES" dirty="0">
              <a:latin typeface="Verdana" panose="020B0604030504040204" pitchFamily="34" charset="0"/>
              <a:ea typeface="Verdana" panose="020B0604030504040204" pitchFamily="34" charset="0"/>
            </a:endParaRPr>
          </a:p>
          <a:p>
            <a:endParaRPr lang="es-E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xmlns="" val="4013180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4000" dirty="0">
                <a:latin typeface="Verdana" panose="020B0604030504040204" pitchFamily="34" charset="0"/>
                <a:ea typeface="Verdana" panose="020B0604030504040204" pitchFamily="34" charset="0"/>
              </a:rPr>
              <a:t>La Biblioteca per </a:t>
            </a:r>
            <a:r>
              <a:rPr lang="es-ES" sz="4000" dirty="0" err="1">
                <a:latin typeface="Verdana" panose="020B0604030504040204" pitchFamily="34" charset="0"/>
                <a:ea typeface="Verdana" panose="020B0604030504040204" pitchFamily="34" charset="0"/>
              </a:rPr>
              <a:t>als</a:t>
            </a:r>
            <a:r>
              <a:rPr lang="es-ES" sz="4000" dirty="0">
                <a:latin typeface="Verdana" panose="020B0604030504040204" pitchFamily="34" charset="0"/>
                <a:ea typeface="Verdana" panose="020B0604030504040204" pitchFamily="34" charset="0"/>
              </a:rPr>
              <a:t> </a:t>
            </a:r>
            <a:r>
              <a:rPr lang="es-ES" sz="4000" dirty="0" err="1">
                <a:latin typeface="Verdana" panose="020B0604030504040204" pitchFamily="34" charset="0"/>
                <a:ea typeface="Verdana" panose="020B0604030504040204" pitchFamily="34" charset="0"/>
              </a:rPr>
              <a:t>soldats</a:t>
            </a:r>
            <a:r>
              <a:rPr lang="es-ES" dirty="0">
                <a:latin typeface="Verdana" panose="020B0604030504040204" pitchFamily="34" charset="0"/>
                <a:ea typeface="Verdana" panose="020B0604030504040204" pitchFamily="34" charset="0"/>
              </a:rPr>
              <a:t/>
            </a:r>
            <a:br>
              <a:rPr lang="es-ES" dirty="0">
                <a:latin typeface="Verdana" panose="020B0604030504040204" pitchFamily="34" charset="0"/>
                <a:ea typeface="Verdana" panose="020B0604030504040204" pitchFamily="34" charset="0"/>
              </a:rPr>
            </a:br>
            <a:endParaRPr lang="ca-ES" dirty="0"/>
          </a:p>
        </p:txBody>
      </p:sp>
      <p:sp>
        <p:nvSpPr>
          <p:cNvPr id="4" name="3 Rectángulo"/>
          <p:cNvSpPr/>
          <p:nvPr/>
        </p:nvSpPr>
        <p:spPr>
          <a:xfrm>
            <a:off x="288032" y="1406551"/>
            <a:ext cx="4355976" cy="5355312"/>
          </a:xfrm>
          <a:prstGeom prst="rect">
            <a:avLst/>
          </a:prstGeom>
        </p:spPr>
        <p:txBody>
          <a:bodyPr wrap="square">
            <a:spAutoFit/>
          </a:bodyPr>
          <a:lstStyle/>
          <a:p>
            <a:endParaRPr lang="es-ES" dirty="0">
              <a:latin typeface="Verdana" panose="020B0604030504040204" pitchFamily="34" charset="0"/>
              <a:ea typeface="Verdana" panose="020B0604030504040204" pitchFamily="34" charset="0"/>
            </a:endParaRPr>
          </a:p>
          <a:p>
            <a:r>
              <a:rPr lang="ca-ES" dirty="0">
                <a:latin typeface="Verdana" panose="020B0604030504040204" pitchFamily="34" charset="0"/>
                <a:ea typeface="Verdana" panose="020B0604030504040204" pitchFamily="34" charset="0"/>
                <a:cs typeface="Verdana" panose="020B0604030504040204" pitchFamily="34" charset="0"/>
              </a:rPr>
              <a:t>L’edifici de </a:t>
            </a:r>
            <a:r>
              <a:rPr lang="ca-ES" i="1" dirty="0">
                <a:latin typeface="Verdana" panose="020B0604030504040204" pitchFamily="34" charset="0"/>
                <a:ea typeface="Verdana" panose="020B0604030504040204" pitchFamily="34" charset="0"/>
                <a:cs typeface="Verdana" panose="020B0604030504040204" pitchFamily="34" charset="0"/>
              </a:rPr>
              <a:t>Nostra Senyora</a:t>
            </a:r>
            <a:r>
              <a:rPr lang="ca-ES" dirty="0">
                <a:latin typeface="Verdana" panose="020B0604030504040204" pitchFamily="34" charset="0"/>
                <a:ea typeface="Verdana" panose="020B0604030504040204" pitchFamily="34" charset="0"/>
                <a:cs typeface="Verdana" panose="020B0604030504040204" pitchFamily="34" charset="0"/>
              </a:rPr>
              <a:t> de Montserrat tenia sis plantes. A la planta baixa hi havia entre d’altres serveis la biblioteca i el racó de cultura, amb premsa diària, una biblioteca amb 300 volums i un diari mural amb material facilitat i promogut pel comissari de l’hospital. </a:t>
            </a:r>
          </a:p>
          <a:p>
            <a:r>
              <a:rPr lang="ca-ES" dirty="0">
                <a:latin typeface="Verdana" panose="020B0604030504040204" pitchFamily="34" charset="0"/>
                <a:ea typeface="Verdana" panose="020B0604030504040204" pitchFamily="34" charset="0"/>
                <a:cs typeface="Verdana" panose="020B0604030504040204" pitchFamily="34" charset="0"/>
              </a:rPr>
              <a:t>La biblioteca formava part del sistema de biblioteques del front impulsat per les </a:t>
            </a:r>
            <a:r>
              <a:rPr lang="ca-ES" i="1" dirty="0">
                <a:latin typeface="Verdana" panose="020B0604030504040204" pitchFamily="34" charset="0"/>
                <a:ea typeface="Verdana" panose="020B0604030504040204" pitchFamily="34" charset="0"/>
                <a:cs typeface="Verdana" panose="020B0604030504040204" pitchFamily="34" charset="0"/>
              </a:rPr>
              <a:t>Milícies de la Cultura</a:t>
            </a:r>
            <a:r>
              <a:rPr lang="ca-ES" dirty="0">
                <a:latin typeface="Verdana" panose="020B0604030504040204" pitchFamily="34" charset="0"/>
                <a:ea typeface="Verdana" panose="020B0604030504040204" pitchFamily="34" charset="0"/>
                <a:cs typeface="Verdana" panose="020B0604030504040204" pitchFamily="34" charset="0"/>
              </a:rPr>
              <a:t> de l’exèrcit republicà del govern central, amb un caràcter marcadament polític i ideològic de tendència comunista i anarquista.</a:t>
            </a:r>
            <a:endParaRPr lang="es-ES" dirty="0">
              <a:latin typeface="Verdana" panose="020B0604030504040204" pitchFamily="34" charset="0"/>
              <a:ea typeface="Verdana" panose="020B0604030504040204" pitchFamily="34" charset="0"/>
              <a:cs typeface="Verdana" panose="020B0604030504040204" pitchFamily="34" charset="0"/>
            </a:endParaRPr>
          </a:p>
          <a:p>
            <a:endParaRPr lang="es-ES" dirty="0">
              <a:latin typeface="Verdana" panose="020B0604030504040204" pitchFamily="34" charset="0"/>
              <a:ea typeface="Verdana" panose="020B0604030504040204" pitchFamily="34" charset="0"/>
              <a:cs typeface="Verdana" panose="020B0604030504040204" pitchFamily="34" charset="0"/>
            </a:endParaRPr>
          </a:p>
          <a:p>
            <a:r>
              <a:rPr lang="ca-ES" dirty="0" smtClean="0">
                <a:latin typeface="Verdana" panose="020B0604030504040204" pitchFamily="34" charset="0"/>
                <a:ea typeface="Verdana" panose="020B0604030504040204" pitchFamily="34" charset="0"/>
                <a:cs typeface="Verdana" panose="020B0604030504040204" pitchFamily="34" charset="0"/>
              </a:rPr>
              <a:t>Abadia de </a:t>
            </a:r>
            <a:r>
              <a:rPr lang="es-ES" dirty="0" smtClean="0">
                <a:latin typeface="Verdana" panose="020B0604030504040204" pitchFamily="34" charset="0"/>
                <a:ea typeface="Verdana" panose="020B0604030504040204" pitchFamily="34" charset="0"/>
                <a:cs typeface="Verdana" panose="020B0604030504040204" pitchFamily="34" charset="0"/>
              </a:rPr>
              <a:t>Montserrat</a:t>
            </a:r>
            <a:r>
              <a:rPr lang="es-ES" dirty="0">
                <a:latin typeface="Verdana" panose="020B0604030504040204" pitchFamily="34" charset="0"/>
                <a:ea typeface="Verdana" panose="020B0604030504040204" pitchFamily="34" charset="0"/>
                <a:cs typeface="Verdana" panose="020B0604030504040204" pitchFamily="34" charset="0"/>
              </a:rPr>
              <a:t>. Biblioteca</a:t>
            </a:r>
          </a:p>
        </p:txBody>
      </p:sp>
      <p:pic>
        <p:nvPicPr>
          <p:cNvPr id="6" name="Imagen 5">
            <a:extLst>
              <a:ext uri="{FF2B5EF4-FFF2-40B4-BE49-F238E27FC236}">
                <a16:creationId xmlns="" xmlns:a16="http://schemas.microsoft.com/office/drawing/2014/main" id="{C7F489EB-AF6A-AE45-BE84-318618112D0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7646" t="3863" r="4285" b="2651"/>
          <a:stretch/>
        </p:blipFill>
        <p:spPr>
          <a:xfrm>
            <a:off x="4932040" y="1118518"/>
            <a:ext cx="3477345" cy="5078314"/>
          </a:xfrm>
          <a:prstGeom prst="rect">
            <a:avLst/>
          </a:prstGeom>
        </p:spPr>
      </p:pic>
    </p:spTree>
    <p:extLst>
      <p:ext uri="{BB962C8B-B14F-4D97-AF65-F5344CB8AC3E}">
        <p14:creationId xmlns:p14="http://schemas.microsoft.com/office/powerpoint/2010/main" xmlns="" val="1520768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usuari\Desktop\Imatges Power Point\Cobertes biblioteca\SKM_C25819011414270_0003_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7370" y="1405784"/>
            <a:ext cx="3625859" cy="455111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uadroTexto 4">
            <a:extLst>
              <a:ext uri="{FF2B5EF4-FFF2-40B4-BE49-F238E27FC236}">
                <a16:creationId xmlns="" xmlns:a16="http://schemas.microsoft.com/office/drawing/2014/main" id="{2526D949-DB9B-AB45-B7D8-EB64A832A084}"/>
              </a:ext>
            </a:extLst>
          </p:cNvPr>
          <p:cNvSpPr txBox="1"/>
          <p:nvPr/>
        </p:nvSpPr>
        <p:spPr>
          <a:xfrm>
            <a:off x="4572000" y="1217483"/>
            <a:ext cx="4114800" cy="5632311"/>
          </a:xfrm>
          <a:prstGeom prst="rect">
            <a:avLst/>
          </a:prstGeom>
          <a:noFill/>
        </p:spPr>
        <p:txBody>
          <a:bodyPr wrap="square" rtlCol="0">
            <a:spAutoFit/>
          </a:bodyPr>
          <a:lstStyle/>
          <a:p>
            <a:r>
              <a:rPr lang="ca-ES" dirty="0" smtClean="0">
                <a:latin typeface="Verdana" panose="020B0604030504040204" pitchFamily="34" charset="0"/>
                <a:ea typeface="Verdana" panose="020B0604030504040204" pitchFamily="34" charset="0"/>
                <a:cs typeface="Verdana" panose="020B0604030504040204" pitchFamily="34" charset="0"/>
              </a:rPr>
              <a:t>El </a:t>
            </a:r>
            <a:r>
              <a:rPr lang="ca-ES" i="1" dirty="0" smtClean="0">
                <a:latin typeface="Verdana" panose="020B0604030504040204" pitchFamily="34" charset="0"/>
                <a:ea typeface="Verdana" panose="020B0604030504040204" pitchFamily="34" charset="0"/>
                <a:cs typeface="Verdana" panose="020B0604030504040204" pitchFamily="34" charset="0"/>
              </a:rPr>
              <a:t>Servei de Biblioteques del Front</a:t>
            </a:r>
            <a:r>
              <a:rPr lang="ca-ES" dirty="0" smtClean="0">
                <a:latin typeface="Verdana" panose="020B0604030504040204" pitchFamily="34" charset="0"/>
                <a:ea typeface="Verdana" panose="020B0604030504040204" pitchFamily="34" charset="0"/>
                <a:cs typeface="Verdana" panose="020B0604030504040204" pitchFamily="34" charset="0"/>
              </a:rPr>
              <a:t>, també va servir llibres a l’Hospital de Montserrat, mitjançant lots que els comissaris podien recollir a la seu central o bé a través dels soldats que, provinents del front, els portaven i els deixaven a la biblioteca.  </a:t>
            </a:r>
            <a:endParaRPr lang="ca-ES" dirty="0">
              <a:latin typeface="Verdana" panose="020B0604030504040204" pitchFamily="34" charset="0"/>
              <a:ea typeface="Verdana" panose="020B0604030504040204" pitchFamily="34" charset="0"/>
              <a:cs typeface="Verdana" panose="020B0604030504040204" pitchFamily="34" charset="0"/>
            </a:endParaRPr>
          </a:p>
          <a:p>
            <a:endParaRPr lang="ca-ES" dirty="0">
              <a:latin typeface="Verdana" panose="020B0604030504040204" pitchFamily="34" charset="0"/>
              <a:ea typeface="Verdana" panose="020B0604030504040204" pitchFamily="34" charset="0"/>
              <a:cs typeface="Verdana" panose="020B0604030504040204" pitchFamily="34" charset="0"/>
            </a:endParaRPr>
          </a:p>
          <a:p>
            <a:r>
              <a:rPr lang="ca-ES" dirty="0">
                <a:latin typeface="Verdana" panose="020B0604030504040204" pitchFamily="34" charset="0"/>
                <a:ea typeface="Verdana" panose="020B0604030504040204" pitchFamily="34" charset="0"/>
                <a:cs typeface="Verdana" panose="020B0604030504040204" pitchFamily="34" charset="0"/>
              </a:rPr>
              <a:t>Testimoni extret dels diaris dels recorreguts del bibliobús al seu pas per Igualada, de l’agost de 1938: </a:t>
            </a:r>
          </a:p>
          <a:p>
            <a:r>
              <a:rPr lang="ca-ES" dirty="0">
                <a:latin typeface="Verdana" panose="020B0604030504040204" pitchFamily="34" charset="0"/>
                <a:ea typeface="Verdana" panose="020B0604030504040204" pitchFamily="34" charset="0"/>
                <a:cs typeface="Verdana" panose="020B0604030504040204" pitchFamily="34" charset="0"/>
              </a:rPr>
              <a:t> «Parlo amb el director, està entusiasmat del nostre Servei que coneix de quan era a Montserrat» (BCASBF</a:t>
            </a:r>
            <a:r>
              <a:rPr lang="ca-ES" dirty="0" smtClean="0">
                <a:latin typeface="Verdana" panose="020B0604030504040204" pitchFamily="34" charset="0"/>
                <a:ea typeface="Verdana" panose="020B0604030504040204" pitchFamily="34" charset="0"/>
                <a:cs typeface="Verdana" panose="020B0604030504040204" pitchFamily="34" charset="0"/>
              </a:rPr>
              <a:t>).</a:t>
            </a:r>
          </a:p>
          <a:p>
            <a:endParaRPr lang="es-ES" dirty="0">
              <a:latin typeface="Verdana" panose="020B0604030504040204" pitchFamily="34" charset="0"/>
              <a:ea typeface="Verdana" panose="020B0604030504040204" pitchFamily="34" charset="0"/>
              <a:cs typeface="Verdana" panose="020B0604030504040204" pitchFamily="34" charset="0"/>
            </a:endParaRPr>
          </a:p>
          <a:p>
            <a:endParaRPr lang="es-ES" dirty="0">
              <a:latin typeface="Verdana" panose="020B0604030504040204" pitchFamily="34" charset="0"/>
              <a:ea typeface="Verdana" panose="020B0604030504040204" pitchFamily="34" charset="0"/>
              <a:cs typeface="Verdana" panose="020B0604030504040204" pitchFamily="34" charset="0"/>
            </a:endParaRPr>
          </a:p>
          <a:p>
            <a:endParaRPr lang="es-ES" dirty="0">
              <a:latin typeface="Verdana" panose="020B0604030504040204" pitchFamily="34" charset="0"/>
              <a:ea typeface="Verdana" panose="020B0604030504040204" pitchFamily="34" charset="0"/>
              <a:cs typeface="Verdana" panose="020B0604030504040204" pitchFamily="34" charset="0"/>
            </a:endParaRPr>
          </a:p>
        </p:txBody>
      </p:sp>
      <p:sp>
        <p:nvSpPr>
          <p:cNvPr id="8" name="1 Título">
            <a:extLst>
              <a:ext uri="{FF2B5EF4-FFF2-40B4-BE49-F238E27FC236}">
                <a16:creationId xmlns="" xmlns:a16="http://schemas.microsoft.com/office/drawing/2014/main" id="{EB7BBF0C-D3D0-FB4D-A97F-74BECC95BC04}"/>
              </a:ext>
            </a:extLst>
          </p:cNvPr>
          <p:cNvSpPr txBox="1">
            <a:spLocks/>
          </p:cNvSpPr>
          <p:nvPr/>
        </p:nvSpPr>
        <p:spPr>
          <a:xfrm>
            <a:off x="457200" y="274638"/>
            <a:ext cx="8229600" cy="1143000"/>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4000" dirty="0" smtClean="0">
                <a:latin typeface="Verdana" panose="020B0604030504040204" pitchFamily="34" charset="0"/>
                <a:ea typeface="Verdana" panose="020B0604030504040204" pitchFamily="34" charset="0"/>
              </a:rPr>
              <a:t>La Biblioteca per als soldats</a:t>
            </a:r>
            <a:r>
              <a:rPr lang="ca-ES" dirty="0" smtClean="0">
                <a:latin typeface="Verdana" panose="020B0604030504040204" pitchFamily="34" charset="0"/>
                <a:ea typeface="Verdana" panose="020B0604030504040204" pitchFamily="34" charset="0"/>
              </a:rPr>
              <a:t/>
            </a:r>
            <a:br>
              <a:rPr lang="ca-ES" dirty="0" smtClean="0">
                <a:latin typeface="Verdana" panose="020B0604030504040204" pitchFamily="34" charset="0"/>
                <a:ea typeface="Verdana" panose="020B0604030504040204" pitchFamily="34" charset="0"/>
              </a:rPr>
            </a:br>
            <a:endParaRPr lang="ca-ES" dirty="0"/>
          </a:p>
        </p:txBody>
      </p:sp>
    </p:spTree>
    <p:extLst>
      <p:ext uri="{BB962C8B-B14F-4D97-AF65-F5344CB8AC3E}">
        <p14:creationId xmlns:p14="http://schemas.microsoft.com/office/powerpoint/2010/main" xmlns="" val="1458818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de teresa andres indicaciones biblioteca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548680"/>
            <a:ext cx="3075942" cy="4292011"/>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agen 2">
            <a:extLst>
              <a:ext uri="{FF2B5EF4-FFF2-40B4-BE49-F238E27FC236}">
                <a16:creationId xmlns="" xmlns:a16="http://schemas.microsoft.com/office/drawing/2014/main" id="{1A6435FB-F5DD-C74F-8397-91DAE69141B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0540" t="4292" r="5195" b="7008"/>
          <a:stretch/>
        </p:blipFill>
        <p:spPr>
          <a:xfrm>
            <a:off x="5032600" y="376195"/>
            <a:ext cx="3168350" cy="4464496"/>
          </a:xfrm>
          <a:prstGeom prst="rect">
            <a:avLst/>
          </a:prstGeom>
        </p:spPr>
      </p:pic>
      <p:sp>
        <p:nvSpPr>
          <p:cNvPr id="4" name="Rectángulo 3">
            <a:extLst>
              <a:ext uri="{FF2B5EF4-FFF2-40B4-BE49-F238E27FC236}">
                <a16:creationId xmlns="" xmlns:a16="http://schemas.microsoft.com/office/drawing/2014/main" id="{1E1E7C06-4864-F447-A672-9E253E15E0F2}"/>
              </a:ext>
            </a:extLst>
          </p:cNvPr>
          <p:cNvSpPr/>
          <p:nvPr/>
        </p:nvSpPr>
        <p:spPr>
          <a:xfrm>
            <a:off x="1187624" y="5301208"/>
            <a:ext cx="7013326" cy="1200329"/>
          </a:xfrm>
          <a:prstGeom prst="rect">
            <a:avLst/>
          </a:prstGeom>
        </p:spPr>
        <p:txBody>
          <a:bodyPr wrap="square">
            <a:spAutoFit/>
          </a:bodyPr>
          <a:lstStyle/>
          <a:p>
            <a:r>
              <a:rPr lang="ca-ES" dirty="0" smtClean="0">
                <a:latin typeface="Verdana" panose="020B0604030504040204" pitchFamily="34" charset="0"/>
                <a:ea typeface="Verdana" panose="020B0604030504040204" pitchFamily="34" charset="0"/>
                <a:cs typeface="Verdana" panose="020B0604030504040204" pitchFamily="34" charset="0"/>
              </a:rPr>
              <a:t>Normes per a l’organització de les biblioteques d’hospitals de l’Exèrcit Republicà i del </a:t>
            </a:r>
            <a:r>
              <a:rPr lang="ca-ES" i="1" dirty="0" smtClean="0">
                <a:latin typeface="Verdana" panose="020B0604030504040204" pitchFamily="34" charset="0"/>
                <a:ea typeface="Verdana" panose="020B0604030504040204" pitchFamily="34" charset="0"/>
                <a:cs typeface="Verdana" panose="020B0604030504040204" pitchFamily="34" charset="0"/>
              </a:rPr>
              <a:t>Servei de Biblioteques del Fron</a:t>
            </a:r>
            <a:r>
              <a:rPr lang="ca-ES" dirty="0" smtClean="0">
                <a:latin typeface="Verdana" panose="020B0604030504040204" pitchFamily="34" charset="0"/>
                <a:ea typeface="Verdana" panose="020B0604030504040204" pitchFamily="34" charset="0"/>
                <a:cs typeface="Verdana" panose="020B0604030504040204" pitchFamily="34" charset="0"/>
              </a:rPr>
              <a:t>t. Aquestes últimes no es van arribar a publicar; se’n conserven les galerades.</a:t>
            </a:r>
            <a:endParaRPr lang="ca-E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1377950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 xmlns:a16="http://schemas.microsoft.com/office/drawing/2014/main" id="{00000000-0008-0000-0000-000002000000}"/>
              </a:ext>
            </a:extLst>
          </p:cNvPr>
          <p:cNvGraphicFramePr/>
          <p:nvPr>
            <p:extLst>
              <p:ext uri="{D42A27DB-BD31-4B8C-83A1-F6EECF244321}">
                <p14:modId xmlns:p14="http://schemas.microsoft.com/office/powerpoint/2010/main" xmlns="" val="3187418632"/>
              </p:ext>
            </p:extLst>
          </p:nvPr>
        </p:nvGraphicFramePr>
        <p:xfrm>
          <a:off x="179512" y="260648"/>
          <a:ext cx="8784976" cy="6336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695946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àfic 5">
            <a:extLst>
              <a:ext uri="{FF2B5EF4-FFF2-40B4-BE49-F238E27FC236}">
                <a16:creationId xmlns="" xmlns:a16="http://schemas.microsoft.com/office/drawing/2014/main" id="{9565B564-D3E2-BD46-B516-A79D879DBAEA}"/>
              </a:ext>
            </a:extLst>
          </p:cNvPr>
          <p:cNvGraphicFramePr>
            <a:graphicFrameLocks noGrp="1"/>
          </p:cNvGraphicFramePr>
          <p:nvPr>
            <p:ph type="pic" idx="1"/>
            <p:extLst>
              <p:ext uri="{D42A27DB-BD31-4B8C-83A1-F6EECF244321}">
                <p14:modId xmlns:p14="http://schemas.microsoft.com/office/powerpoint/2010/main" xmlns="" val="1592120532"/>
              </p:ext>
            </p:extLst>
          </p:nvPr>
        </p:nvGraphicFramePr>
        <p:xfrm>
          <a:off x="251520" y="332656"/>
          <a:ext cx="8640960" cy="63367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526208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endParaRPr lang="ca-ES"/>
          </a:p>
        </p:txBody>
      </p:sp>
      <p:sp>
        <p:nvSpPr>
          <p:cNvPr id="4" name="Contenidor de text 3"/>
          <p:cNvSpPr>
            <a:spLocks noGrp="1"/>
          </p:cNvSpPr>
          <p:nvPr>
            <p:ph type="body" sz="half" idx="2"/>
          </p:nvPr>
        </p:nvSpPr>
        <p:spPr/>
        <p:txBody>
          <a:bodyPr/>
          <a:lstStyle/>
          <a:p>
            <a:endParaRPr lang="ca-ES"/>
          </a:p>
        </p:txBody>
      </p:sp>
      <p:graphicFrame>
        <p:nvGraphicFramePr>
          <p:cNvPr id="7" name="Marcador de posición de imagen 6">
            <a:extLst>
              <a:ext uri="{FF2B5EF4-FFF2-40B4-BE49-F238E27FC236}">
                <a16:creationId xmlns="" xmlns:a16="http://schemas.microsoft.com/office/drawing/2014/main" id="{00000000-0008-0000-0200-000003000000}"/>
              </a:ext>
            </a:extLst>
          </p:cNvPr>
          <p:cNvGraphicFramePr>
            <a:graphicFrameLocks noGrp="1"/>
          </p:cNvGraphicFramePr>
          <p:nvPr>
            <p:ph type="pic" idx="1"/>
            <p:extLst>
              <p:ext uri="{D42A27DB-BD31-4B8C-83A1-F6EECF244321}">
                <p14:modId xmlns:p14="http://schemas.microsoft.com/office/powerpoint/2010/main" xmlns="" val="2603293165"/>
              </p:ext>
            </p:extLst>
          </p:nvPr>
        </p:nvGraphicFramePr>
        <p:xfrm>
          <a:off x="395536" y="260648"/>
          <a:ext cx="8208912" cy="62646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719738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B5599B-6196-BC41-8D2B-3A2CFFE3C7A5}"/>
              </a:ext>
            </a:extLst>
          </p:cNvPr>
          <p:cNvSpPr>
            <a:spLocks noGrp="1"/>
          </p:cNvSpPr>
          <p:nvPr>
            <p:ph type="title"/>
          </p:nvPr>
        </p:nvSpPr>
        <p:spPr/>
        <p:txBody>
          <a:bodyPr/>
          <a:lstStyle/>
          <a:p>
            <a:endParaRPr lang="es-ES" dirty="0"/>
          </a:p>
        </p:txBody>
      </p:sp>
      <p:graphicFrame>
        <p:nvGraphicFramePr>
          <p:cNvPr id="5" name="Marcador de posición de imagen 4">
            <a:extLst>
              <a:ext uri="{FF2B5EF4-FFF2-40B4-BE49-F238E27FC236}">
                <a16:creationId xmlns="" xmlns:a16="http://schemas.microsoft.com/office/drawing/2014/main" id="{00000000-0008-0000-0300-000006000000}"/>
              </a:ext>
            </a:extLst>
          </p:cNvPr>
          <p:cNvGraphicFramePr>
            <a:graphicFrameLocks noGrp="1"/>
          </p:cNvGraphicFramePr>
          <p:nvPr>
            <p:ph type="pic" idx="1"/>
            <p:extLst>
              <p:ext uri="{D42A27DB-BD31-4B8C-83A1-F6EECF244321}">
                <p14:modId xmlns:p14="http://schemas.microsoft.com/office/powerpoint/2010/main" xmlns="" val="3533084076"/>
              </p:ext>
            </p:extLst>
          </p:nvPr>
        </p:nvGraphicFramePr>
        <p:xfrm>
          <a:off x="215516" y="260648"/>
          <a:ext cx="8712968" cy="6336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583548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usuari\Desktop\Imatges Power Point\Cobertes biblioteca\Contrato socia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776" y="188640"/>
            <a:ext cx="4211638" cy="65341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71691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467544" y="5085184"/>
            <a:ext cx="8352928" cy="1506290"/>
          </a:xfrm>
        </p:spPr>
        <p:txBody>
          <a:bodyPr>
            <a:noAutofit/>
          </a:bodyPr>
          <a:lstStyle/>
          <a:p>
            <a:r>
              <a:rPr lang="es-ES" b="0" dirty="0">
                <a:latin typeface="Verdana" panose="020B0604030504040204" pitchFamily="34" charset="0"/>
                <a:ea typeface="Verdana" panose="020B0604030504040204" pitchFamily="34" charset="0"/>
              </a:rPr>
              <a:t/>
            </a:r>
            <a:br>
              <a:rPr lang="es-ES" b="0" dirty="0">
                <a:latin typeface="Verdana" panose="020B0604030504040204" pitchFamily="34" charset="0"/>
                <a:ea typeface="Verdana" panose="020B0604030504040204" pitchFamily="34" charset="0"/>
              </a:rPr>
            </a:br>
            <a:r>
              <a:rPr lang="ca-ES" sz="1800" b="0" dirty="0" smtClean="0">
                <a:latin typeface="Verdana" panose="020B0604030504040204" pitchFamily="34" charset="0"/>
                <a:ea typeface="Verdana" panose="020B0604030504040204" pitchFamily="34" charset="0"/>
              </a:rPr>
              <a:t>Juliol de  1936.</a:t>
            </a:r>
            <a:br>
              <a:rPr lang="ca-ES" sz="1800" b="0" dirty="0" smtClean="0">
                <a:latin typeface="Verdana" panose="020B0604030504040204" pitchFamily="34" charset="0"/>
                <a:ea typeface="Verdana" panose="020B0604030504040204" pitchFamily="34" charset="0"/>
              </a:rPr>
            </a:br>
            <a:r>
              <a:rPr lang="ca-ES" sz="1800" b="0" dirty="0" smtClean="0">
                <a:latin typeface="Verdana" panose="020B0604030504040204" pitchFamily="34" charset="0"/>
                <a:ea typeface="Verdana" panose="020B0604030504040204" pitchFamily="34" charset="0"/>
              </a:rPr>
              <a:t>“Tres de la banda d'incendiaris que pujaren a Montserrat disposats a calar foc. Pocs instants després, arribava el delegat de la Generalitat que impedia la catàstrofe”.  Narcís Xifra: </a:t>
            </a:r>
            <a:r>
              <a:rPr lang="ca-ES" sz="1800" b="0" i="1" dirty="0" smtClean="0">
                <a:latin typeface="Verdana" panose="020B0604030504040204" pitchFamily="34" charset="0"/>
                <a:ea typeface="Verdana" panose="020B0604030504040204" pitchFamily="34" charset="0"/>
              </a:rPr>
              <a:t>Montserrat, Juliol del 1936</a:t>
            </a:r>
            <a:endParaRPr lang="ca-ES" sz="1800" b="0" i="1" dirty="0">
              <a:latin typeface="Verdana" panose="020B0604030504040204" pitchFamily="34" charset="0"/>
              <a:ea typeface="Verdana" panose="020B0604030504040204" pitchFamily="34" charset="0"/>
            </a:endParaRPr>
          </a:p>
        </p:txBody>
      </p:sp>
      <p:pic>
        <p:nvPicPr>
          <p:cNvPr id="11266" name="Picture 2" descr="C:\Users\usuari\Desktop\Imatges Power Point\Xifra_Montserrat Juliol 1936\Milicians.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312" t="7334" r="12143" b="6173"/>
          <a:stretch/>
        </p:blipFill>
        <p:spPr bwMode="auto">
          <a:xfrm>
            <a:off x="2195736" y="216404"/>
            <a:ext cx="5040560" cy="4834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7612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uari\Desktop\Imatges Power Point\Cobertes biblioteca\SKM_C25819011414240_0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260648"/>
            <a:ext cx="8064896" cy="64927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61128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uari\Desktop\Imatges Power Point\Cobertes biblioteca\SKM_C25819110415500_000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06"/>
          <a:stretch/>
        </p:blipFill>
        <p:spPr bwMode="auto">
          <a:xfrm>
            <a:off x="327458" y="548680"/>
            <a:ext cx="3971533" cy="5871519"/>
          </a:xfrm>
          <a:prstGeom prst="rect">
            <a:avLst/>
          </a:prstGeom>
          <a:noFill/>
          <a:extLst>
            <a:ext uri="{909E8E84-426E-40DD-AFC4-6F175D3DCCD1}">
              <a14:hiddenFill xmlns:a14="http://schemas.microsoft.com/office/drawing/2010/main" xmlns="">
                <a:solidFill>
                  <a:srgbClr val="FFFFFF"/>
                </a:solidFill>
              </a14:hiddenFill>
            </a:ext>
          </a:extLst>
        </p:spPr>
      </p:pic>
      <p:pic>
        <p:nvPicPr>
          <p:cNvPr id="29699" name="Picture 3" descr="C:\Users\usuari\Desktop\Imatges Power Point\Cobertes biblioteca\SKM_C25819110415500_000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984" y="548680"/>
            <a:ext cx="4220598" cy="59073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71635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usuari\Desktop\Imatges Power Point\Cobertes biblioteca\SKM_C25819011414320_00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241985"/>
            <a:ext cx="4054797" cy="608896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C:\Users\usuari\Desktop\Imatges Power Point\Cobertes biblioteca\SKM_C258190114143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128719"/>
            <a:ext cx="4070895" cy="63154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737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C:\Users\usuari\Desktop\Imatges Power Point\Cobertes biblioteca\SKM_C25819011414410_000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463" y="64690"/>
            <a:ext cx="4282697" cy="643615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usuari\Desktop\Portades retallades\SKM_C25819011414410_00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34128"/>
            <a:ext cx="4392488" cy="65421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4411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usuari\Desktop\Imatges Power Point\Cobertes biblioteca\SKM_C25819111408360_00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7" y="236254"/>
            <a:ext cx="4275725" cy="6556323"/>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usuari\Desktop\SKM_C25819011414410_000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5" y="260647"/>
            <a:ext cx="4159402" cy="6531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214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uari\Desktop\SKM_C25819011414410_000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3" y="116633"/>
            <a:ext cx="4105666" cy="633670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usuari\Desktop\SKM_C25819011414410_000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44663" y="116632"/>
            <a:ext cx="4195671" cy="63367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55135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uari\Desktop\SKM_C25819011414410_00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897" y="350116"/>
            <a:ext cx="4121939" cy="6103219"/>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usuari\Desktop\SKM_C25819011414410_00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98814" y="332656"/>
            <a:ext cx="4163467" cy="61206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1986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uari\Desktop\Imatges Power Point\Cobertes biblioteca\SKM_C25819011414320_000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0699" y="332656"/>
            <a:ext cx="3840162" cy="6245225"/>
          </a:xfrm>
          <a:prstGeom prst="rect">
            <a:avLst/>
          </a:prstGeom>
          <a:noFill/>
          <a:extLst>
            <a:ext uri="{909E8E84-426E-40DD-AFC4-6F175D3DCCD1}">
              <a14:hiddenFill xmlns:a14="http://schemas.microsoft.com/office/drawing/2010/main" xmlns="">
                <a:solidFill>
                  <a:srgbClr val="FFFFFF"/>
                </a:solidFill>
              </a14:hiddenFill>
            </a:ext>
          </a:extLst>
        </p:spPr>
      </p:pic>
      <p:pic>
        <p:nvPicPr>
          <p:cNvPr id="30723" name="Picture 3" descr="C:\Users\usuari\Desktop\Imatges Power Point\Cobertes biblioteca\SKM_C25819011414320_00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332657"/>
            <a:ext cx="3816424" cy="63521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76361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usuari\Desktop\Imatges Power Point\Cobertes biblioteca\SKM_C25819011414320_00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620688"/>
            <a:ext cx="7524328" cy="54933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61658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usuari\Desktop\Imatges Power Point\Cobertes biblioteca\SKM_C2581911041603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78325" y="241985"/>
            <a:ext cx="4516096" cy="6088965"/>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C:\Users\usuari\Desktop\SKM_C2581911130956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286"/>
          <a:stretch/>
        </p:blipFill>
        <p:spPr bwMode="auto">
          <a:xfrm>
            <a:off x="323528" y="273122"/>
            <a:ext cx="3808968" cy="60578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8650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51520" y="4581128"/>
            <a:ext cx="8568952" cy="2091482"/>
          </a:xfrm>
        </p:spPr>
        <p:txBody>
          <a:bodyPr>
            <a:normAutofit fontScale="90000"/>
          </a:bodyPr>
          <a:lstStyle/>
          <a:p>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ca-ES" sz="2200" b="0" dirty="0" smtClean="0">
                <a:latin typeface="Verdana" panose="020B0604030504040204" pitchFamily="34" charset="0"/>
                <a:ea typeface="Verdana" panose="020B0604030504040204" pitchFamily="34" charset="0"/>
              </a:rPr>
              <a:t>El conseller de governació, Josep M. Espanya, signava el dia 21 de juliol de 1936 una ordre segons la qual declarava «de conveniència pública el Monestir de Montserrat, juntament amb els edificis annexos» i designava els mossos d'esquadra perquè en prenguessin possessió per a la seva conservació i custòdia.</a:t>
            </a:r>
            <a:br>
              <a:rPr lang="ca-ES" sz="2200" b="0" dirty="0" smtClean="0">
                <a:latin typeface="Verdana" panose="020B0604030504040204" pitchFamily="34" charset="0"/>
                <a:ea typeface="Verdana" panose="020B0604030504040204" pitchFamily="34" charset="0"/>
              </a:rPr>
            </a:br>
            <a:r>
              <a:rPr lang="ca-ES" sz="2200" b="0" dirty="0" smtClean="0">
                <a:latin typeface="Verdana" panose="020B0604030504040204" pitchFamily="34" charset="0"/>
                <a:ea typeface="Verdana" panose="020B0604030504040204" pitchFamily="34" charset="0"/>
              </a:rPr>
              <a:t>(Fotografia col·lecció particular).</a:t>
            </a:r>
            <a:r>
              <a:rPr lang="es-ES" dirty="0"/>
              <a:t/>
            </a:r>
            <a:br>
              <a:rPr lang="es-ES" dirty="0"/>
            </a:br>
            <a:endParaRPr lang="ca-ES" dirty="0"/>
          </a:p>
        </p:txBody>
      </p:sp>
      <p:sp>
        <p:nvSpPr>
          <p:cNvPr id="3" name="Contenidor d'imatge 2"/>
          <p:cNvSpPr>
            <a:spLocks noGrp="1"/>
          </p:cNvSpPr>
          <p:nvPr>
            <p:ph type="pic" idx="1"/>
          </p:nvPr>
        </p:nvSpPr>
        <p:spPr>
          <a:xfrm>
            <a:off x="1792288" y="612775"/>
            <a:ext cx="5486400" cy="2024137"/>
          </a:xfrm>
        </p:spPr>
      </p:sp>
      <p:pic>
        <p:nvPicPr>
          <p:cNvPr id="9218" name="Picture 2" descr="C:\Users\usuari\Desktop\Imatges Power Point\DSC_096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775" t="10699" r="2035" b="4172"/>
          <a:stretch/>
        </p:blipFill>
        <p:spPr bwMode="auto">
          <a:xfrm>
            <a:off x="1259632" y="476672"/>
            <a:ext cx="6405483" cy="39513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2029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usuari\Desktop\Imatges Power Point\Cobertes biblioteca\SKM_C25819011516530_0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260648"/>
            <a:ext cx="4094280" cy="6254541"/>
          </a:xfrm>
          <a:prstGeom prst="rect">
            <a:avLst/>
          </a:prstGeom>
          <a:noFill/>
          <a:extLst>
            <a:ext uri="{909E8E84-426E-40DD-AFC4-6F175D3DCCD1}">
              <a14:hiddenFill xmlns:a14="http://schemas.microsoft.com/office/drawing/2010/main" xmlns="">
                <a:solidFill>
                  <a:srgbClr val="FFFFFF"/>
                </a:solidFill>
              </a14:hiddenFill>
            </a:ext>
          </a:extLst>
        </p:spPr>
      </p:pic>
      <p:pic>
        <p:nvPicPr>
          <p:cNvPr id="35843" name="Picture 3" descr="C:\Users\usuari\Desktop\Imatges Power Point\Cobertes biblioteca\SKM_C25819011516530_00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4" y="260648"/>
            <a:ext cx="4134247" cy="6171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28739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usuari\Desktop\Imatges Power Point\Cobertes biblioteca\SKM_C25819011414320_00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32040" y="476672"/>
            <a:ext cx="3697616" cy="528513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C:\Users\usuari\Desktop\Imatges Power Point\Cobertes biblioteca\SKM_C25819011414320_0010.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3208" b="26855"/>
          <a:stretch/>
        </p:blipFill>
        <p:spPr bwMode="auto">
          <a:xfrm>
            <a:off x="683568" y="692696"/>
            <a:ext cx="3312358" cy="4646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608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5C2088F5-A290-234B-AA0E-CD523844C37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1421" y="4001642"/>
            <a:ext cx="3035300" cy="2476500"/>
          </a:xfrm>
          <a:prstGeom prst="rect">
            <a:avLst/>
          </a:prstGeom>
        </p:spPr>
      </p:pic>
      <p:pic>
        <p:nvPicPr>
          <p:cNvPr id="5" name="Imagen 4">
            <a:extLst>
              <a:ext uri="{FF2B5EF4-FFF2-40B4-BE49-F238E27FC236}">
                <a16:creationId xmlns="" xmlns:a16="http://schemas.microsoft.com/office/drawing/2014/main" id="{ECB22AEC-CBB3-C441-A6F8-6231786E4AA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87708" y="916123"/>
            <a:ext cx="1879600" cy="2082800"/>
          </a:xfrm>
          <a:prstGeom prst="rect">
            <a:avLst/>
          </a:prstGeom>
        </p:spPr>
      </p:pic>
      <p:pic>
        <p:nvPicPr>
          <p:cNvPr id="7" name="Imagen 6">
            <a:extLst>
              <a:ext uri="{FF2B5EF4-FFF2-40B4-BE49-F238E27FC236}">
                <a16:creationId xmlns="" xmlns:a16="http://schemas.microsoft.com/office/drawing/2014/main" id="{404DB6E7-89D2-E14B-B377-23AD5BFC5B1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3568" y="476672"/>
            <a:ext cx="2184400" cy="1435100"/>
          </a:xfrm>
          <a:prstGeom prst="rect">
            <a:avLst/>
          </a:prstGeom>
        </p:spPr>
      </p:pic>
      <p:pic>
        <p:nvPicPr>
          <p:cNvPr id="9" name="Imagen 8">
            <a:extLst>
              <a:ext uri="{FF2B5EF4-FFF2-40B4-BE49-F238E27FC236}">
                <a16:creationId xmlns="" xmlns:a16="http://schemas.microsoft.com/office/drawing/2014/main" id="{17FE6DF4-30DC-D643-9553-684B9FC0F1F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612590" y="268572"/>
            <a:ext cx="2430495" cy="3377901"/>
          </a:xfrm>
          <a:prstGeom prst="rect">
            <a:avLst/>
          </a:prstGeom>
        </p:spPr>
      </p:pic>
      <p:pic>
        <p:nvPicPr>
          <p:cNvPr id="4" name="Imagen 3">
            <a:extLst>
              <a:ext uri="{FF2B5EF4-FFF2-40B4-BE49-F238E27FC236}">
                <a16:creationId xmlns="" xmlns:a16="http://schemas.microsoft.com/office/drawing/2014/main" id="{8BA6D7DA-6735-524E-9FE8-C920688CFCCC}"/>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923928" y="3859077"/>
            <a:ext cx="4824536" cy="2761631"/>
          </a:xfrm>
          <a:prstGeom prst="rect">
            <a:avLst/>
          </a:prstGeom>
        </p:spPr>
      </p:pic>
    </p:spTree>
    <p:extLst>
      <p:ext uri="{BB962C8B-B14F-4D97-AF65-F5344CB8AC3E}">
        <p14:creationId xmlns:p14="http://schemas.microsoft.com/office/powerpoint/2010/main" xmlns="" val="279851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611560" y="5301208"/>
            <a:ext cx="8229600" cy="1143000"/>
          </a:xfrm>
        </p:spPr>
        <p:txBody>
          <a:bodyPr>
            <a:noAutofit/>
          </a:bodyPr>
          <a:lstStyle/>
          <a:p>
            <a:pPr algn="l"/>
            <a:r>
              <a:rPr lang="ca-ES" sz="2000" dirty="0" smtClean="0">
                <a:latin typeface="Verdana" panose="020B0604030504040204" pitchFamily="34" charset="0"/>
                <a:ea typeface="Verdana" panose="020B0604030504040204" pitchFamily="34" charset="0"/>
              </a:rPr>
              <a:t>El taller d’impremta que es van trobar els militars a l’arribar a Montserrat. Algunes de les màquines es van fer servir per a les activitats del taller de recuperació funcional de la “Clínica Z”. </a:t>
            </a:r>
            <a:br>
              <a:rPr lang="ca-ES" sz="2000" dirty="0" smtClean="0">
                <a:latin typeface="Verdana" panose="020B0604030504040204" pitchFamily="34" charset="0"/>
                <a:ea typeface="Verdana" panose="020B0604030504040204" pitchFamily="34" charset="0"/>
              </a:rPr>
            </a:br>
            <a:r>
              <a:rPr lang="ca-ES" sz="2000" i="1" dirty="0" smtClean="0">
                <a:latin typeface="Verdana" panose="020B0604030504040204" pitchFamily="34" charset="0"/>
                <a:ea typeface="Verdana" panose="020B0604030504040204" pitchFamily="34" charset="0"/>
              </a:rPr>
              <a:t>Arxiu fotogràfic Abadia de Montserrat.</a:t>
            </a:r>
            <a:endParaRPr lang="ca-ES" sz="2000" i="1" dirty="0">
              <a:latin typeface="Verdana" panose="020B0604030504040204" pitchFamily="34" charset="0"/>
              <a:ea typeface="Verdana" panose="020B0604030504040204" pitchFamily="34" charset="0"/>
            </a:endParaRPr>
          </a:p>
        </p:txBody>
      </p:sp>
      <p:pic>
        <p:nvPicPr>
          <p:cNvPr id="3" name="Picture 2" descr="C:\Users\usuari\Desktop\Imatges Power Point\Impremta al 1936\SKM_C25819100410520_00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6804" y="24457"/>
            <a:ext cx="7550391" cy="49496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3906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683568" y="5581676"/>
            <a:ext cx="8229600" cy="1143000"/>
          </a:xfrm>
        </p:spPr>
        <p:txBody>
          <a:bodyPr>
            <a:noAutofit/>
          </a:bodyPr>
          <a:lstStyle/>
          <a:p>
            <a:r>
              <a:rPr lang="es-ES" sz="2000" i="1" dirty="0">
                <a:latin typeface="Verdana" panose="020B0604030504040204" pitchFamily="34" charset="0"/>
                <a:ea typeface="Verdana" panose="020B0604030504040204" pitchFamily="34" charset="0"/>
              </a:rPr>
              <a:t/>
            </a:r>
            <a:br>
              <a:rPr lang="es-ES" sz="2000" i="1" dirty="0">
                <a:latin typeface="Verdana" panose="020B0604030504040204" pitchFamily="34" charset="0"/>
                <a:ea typeface="Verdana" panose="020B0604030504040204" pitchFamily="34" charset="0"/>
              </a:rPr>
            </a:br>
            <a:endParaRPr lang="ca-ES" sz="2000" i="1" dirty="0">
              <a:latin typeface="Verdana" panose="020B0604030504040204" pitchFamily="34" charset="0"/>
              <a:ea typeface="Verdana" panose="020B0604030504040204" pitchFamily="34" charset="0"/>
            </a:endParaRPr>
          </a:p>
        </p:txBody>
      </p:sp>
      <p:pic>
        <p:nvPicPr>
          <p:cNvPr id="4" name="Picture 2" descr="C:\Users\usuari\Desktop\Imatges Power Point\Impremta al 1936\SKM_C25819100410520_0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282575"/>
            <a:ext cx="7558292" cy="537867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23528" y="5691511"/>
            <a:ext cx="7776864" cy="923330"/>
          </a:xfrm>
          <a:prstGeom prst="rect">
            <a:avLst/>
          </a:prstGeom>
        </p:spPr>
        <p:txBody>
          <a:bodyPr wrap="square">
            <a:spAutoFit/>
          </a:bodyPr>
          <a:lstStyle/>
          <a:p>
            <a:r>
              <a:rPr lang="ca-ES" dirty="0" smtClean="0">
                <a:latin typeface="Verdana" panose="020B0604030504040204" pitchFamily="34" charset="0"/>
                <a:ea typeface="Verdana" panose="020B0604030504040204" pitchFamily="34" charset="0"/>
              </a:rPr>
              <a:t>Aquí es van imprimir els mítics exemplars de les </a:t>
            </a:r>
            <a:r>
              <a:rPr lang="ca-ES" i="1" dirty="0" smtClean="0">
                <a:latin typeface="Verdana" panose="020B0604030504040204" pitchFamily="34" charset="0"/>
                <a:ea typeface="Verdana" panose="020B0604030504040204" pitchFamily="34" charset="0"/>
              </a:rPr>
              <a:t>Ediciones </a:t>
            </a:r>
            <a:r>
              <a:rPr lang="ca-ES" i="1" dirty="0" err="1" smtClean="0">
                <a:latin typeface="Verdana" panose="020B0604030504040204" pitchFamily="34" charset="0"/>
                <a:ea typeface="Verdana" panose="020B0604030504040204" pitchFamily="34" charset="0"/>
              </a:rPr>
              <a:t>Literarias</a:t>
            </a:r>
            <a:r>
              <a:rPr lang="ca-ES" i="1" dirty="0" smtClean="0">
                <a:latin typeface="Verdana" panose="020B0604030504040204" pitchFamily="34" charset="0"/>
                <a:ea typeface="Verdana" panose="020B0604030504040204" pitchFamily="34" charset="0"/>
              </a:rPr>
              <a:t> de </a:t>
            </a:r>
            <a:r>
              <a:rPr lang="ca-ES" i="1" dirty="0" err="1" smtClean="0">
                <a:latin typeface="Verdana" panose="020B0604030504040204" pitchFamily="34" charset="0"/>
                <a:ea typeface="Verdana" panose="020B0604030504040204" pitchFamily="34" charset="0"/>
              </a:rPr>
              <a:t>Comisariado</a:t>
            </a:r>
            <a:r>
              <a:rPr lang="ca-ES" i="1" dirty="0" smtClean="0">
                <a:latin typeface="Verdana" panose="020B0604030504040204" pitchFamily="34" charset="0"/>
                <a:ea typeface="Verdana" panose="020B0604030504040204" pitchFamily="34" charset="0"/>
              </a:rPr>
              <a:t> del </a:t>
            </a:r>
            <a:r>
              <a:rPr lang="ca-ES" i="1" dirty="0" err="1" smtClean="0">
                <a:latin typeface="Verdana" panose="020B0604030504040204" pitchFamily="34" charset="0"/>
                <a:ea typeface="Verdana" panose="020B0604030504040204" pitchFamily="34" charset="0"/>
              </a:rPr>
              <a:t>Este</a:t>
            </a:r>
            <a:r>
              <a:rPr lang="ca-ES" dirty="0" smtClean="0">
                <a:latin typeface="Verdana" panose="020B0604030504040204" pitchFamily="34" charset="0"/>
                <a:ea typeface="Verdana" panose="020B0604030504040204" pitchFamily="34" charset="0"/>
              </a:rPr>
              <a:t>. Obres de Neruda, </a:t>
            </a:r>
            <a:r>
              <a:rPr lang="ca-ES" dirty="0" err="1" smtClean="0">
                <a:latin typeface="Verdana" panose="020B0604030504040204" pitchFamily="34" charset="0"/>
                <a:ea typeface="Verdana" panose="020B0604030504040204" pitchFamily="34" charset="0"/>
              </a:rPr>
              <a:t>Prados</a:t>
            </a:r>
            <a:r>
              <a:rPr lang="ca-ES" dirty="0" smtClean="0">
                <a:latin typeface="Verdana" panose="020B0604030504040204" pitchFamily="34" charset="0"/>
                <a:ea typeface="Verdana" panose="020B0604030504040204" pitchFamily="34" charset="0"/>
              </a:rPr>
              <a:t> i Vallejo.</a:t>
            </a:r>
            <a:r>
              <a:rPr lang="ca-ES" i="1" dirty="0" smtClean="0">
                <a:latin typeface="Verdana" panose="020B0604030504040204" pitchFamily="34" charset="0"/>
                <a:ea typeface="Verdana" panose="020B0604030504040204" pitchFamily="34" charset="0"/>
              </a:rPr>
              <a:t>  Arxiu fotogràfic Abadia de Montserrat.</a:t>
            </a:r>
            <a:endParaRPr lang="ca-ES" i="1" dirty="0"/>
          </a:p>
        </p:txBody>
      </p:sp>
    </p:spTree>
    <p:extLst>
      <p:ext uri="{BB962C8B-B14F-4D97-AF65-F5344CB8AC3E}">
        <p14:creationId xmlns:p14="http://schemas.microsoft.com/office/powerpoint/2010/main" xmlns="" val="945590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437744" y="5445224"/>
            <a:ext cx="8208912" cy="1152127"/>
          </a:xfrm>
        </p:spPr>
        <p:txBody>
          <a:bodyPr>
            <a:noAutofit/>
          </a:bodyPr>
          <a:lstStyle/>
          <a:p>
            <a:r>
              <a:rPr lang="ca-ES" sz="1600" b="0" dirty="0" smtClean="0">
                <a:latin typeface="Verdana" panose="020B0604030504040204" pitchFamily="34" charset="0"/>
                <a:ea typeface="Verdana" panose="020B0604030504040204" pitchFamily="34" charset="0"/>
              </a:rPr>
              <a:t>1. Rafael Alberti, Manuel </a:t>
            </a:r>
            <a:r>
              <a:rPr lang="ca-ES" sz="1600" b="0" dirty="0" err="1" smtClean="0">
                <a:latin typeface="Verdana" panose="020B0604030504040204" pitchFamily="34" charset="0"/>
                <a:ea typeface="Verdana" panose="020B0604030504040204" pitchFamily="34" charset="0"/>
              </a:rPr>
              <a:t>Altolaguirre</a:t>
            </a:r>
            <a:r>
              <a:rPr lang="ca-ES" sz="1600" b="0" dirty="0" smtClean="0">
                <a:latin typeface="Verdana" panose="020B0604030504040204" pitchFamily="34" charset="0"/>
                <a:ea typeface="Verdana" panose="020B0604030504040204" pitchFamily="34" charset="0"/>
              </a:rPr>
              <a:t>, </a:t>
            </a:r>
            <a:r>
              <a:rPr lang="ca-ES" sz="1600" b="0" dirty="0" err="1" smtClean="0">
                <a:latin typeface="Verdana" panose="020B0604030504040204" pitchFamily="34" charset="0"/>
                <a:ea typeface="Verdana" panose="020B0604030504040204" pitchFamily="34" charset="0"/>
              </a:rPr>
              <a:t>Concha</a:t>
            </a:r>
            <a:r>
              <a:rPr lang="ca-ES" sz="1600" b="0" dirty="0" smtClean="0">
                <a:latin typeface="Verdana" panose="020B0604030504040204" pitchFamily="34" charset="0"/>
                <a:ea typeface="Verdana" panose="020B0604030504040204" pitchFamily="34" charset="0"/>
              </a:rPr>
              <a:t> Méndez. Castillo de </a:t>
            </a:r>
            <a:r>
              <a:rPr lang="ca-ES" sz="1600" b="0" dirty="0" err="1" smtClean="0">
                <a:latin typeface="Verdana" panose="020B0604030504040204" pitchFamily="34" charset="0"/>
                <a:ea typeface="Verdana" panose="020B0604030504040204" pitchFamily="34" charset="0"/>
              </a:rPr>
              <a:t>Manzanares</a:t>
            </a:r>
            <a:r>
              <a:rPr lang="ca-ES" sz="1600" b="0" dirty="0" smtClean="0">
                <a:latin typeface="Verdana" panose="020B0604030504040204" pitchFamily="34" charset="0"/>
                <a:ea typeface="Verdana" panose="020B0604030504040204" pitchFamily="34" charset="0"/>
              </a:rPr>
              <a:t> el Real. Cap a l’any 1936. </a:t>
            </a:r>
            <a:br>
              <a:rPr lang="ca-ES" sz="1600" b="0" dirty="0" smtClean="0">
                <a:latin typeface="Verdana" panose="020B0604030504040204" pitchFamily="34" charset="0"/>
                <a:ea typeface="Verdana" panose="020B0604030504040204" pitchFamily="34" charset="0"/>
              </a:rPr>
            </a:br>
            <a:r>
              <a:rPr lang="ca-ES" sz="1600" b="0" dirty="0" smtClean="0">
                <a:latin typeface="Verdana" panose="020B0604030504040204" pitchFamily="34" charset="0"/>
                <a:ea typeface="Verdana" panose="020B0604030504040204" pitchFamily="34" charset="0"/>
              </a:rPr>
              <a:t>2. Manuel </a:t>
            </a:r>
            <a:r>
              <a:rPr lang="ca-ES" sz="1600" b="0" dirty="0" err="1" smtClean="0">
                <a:latin typeface="Verdana" panose="020B0604030504040204" pitchFamily="34" charset="0"/>
                <a:ea typeface="Verdana" panose="020B0604030504040204" pitchFamily="34" charset="0"/>
              </a:rPr>
              <a:t>Altolaguirre</a:t>
            </a:r>
            <a:r>
              <a:rPr lang="ca-ES" sz="1600" b="0" dirty="0" smtClean="0">
                <a:latin typeface="Verdana" panose="020B0604030504040204" pitchFamily="34" charset="0"/>
                <a:ea typeface="Verdana" panose="020B0604030504040204" pitchFamily="34" charset="0"/>
              </a:rPr>
              <a:t> i  Juan </a:t>
            </a:r>
            <a:r>
              <a:rPr lang="ca-ES" sz="1600" b="0" dirty="0" err="1" smtClean="0">
                <a:latin typeface="Verdana" panose="020B0604030504040204" pitchFamily="34" charset="0"/>
                <a:ea typeface="Verdana" panose="020B0604030504040204" pitchFamily="34" charset="0"/>
              </a:rPr>
              <a:t>Gil-Albert</a:t>
            </a:r>
            <a:r>
              <a:rPr lang="ca-ES" sz="1600" b="0" dirty="0" smtClean="0">
                <a:latin typeface="Verdana" panose="020B0604030504040204" pitchFamily="34" charset="0"/>
                <a:ea typeface="Verdana" panose="020B0604030504040204" pitchFamily="34" charset="0"/>
              </a:rPr>
              <a:t> a la impremta provisional instal·lada al  monestir de </a:t>
            </a:r>
            <a:r>
              <a:rPr lang="ca-ES" sz="1600" b="0" dirty="0" err="1" smtClean="0">
                <a:latin typeface="Verdana" panose="020B0604030504040204" pitchFamily="34" charset="0"/>
                <a:ea typeface="Verdana" panose="020B0604030504040204" pitchFamily="34" charset="0"/>
              </a:rPr>
              <a:t>Gualter</a:t>
            </a:r>
            <a:r>
              <a:rPr lang="ca-ES" sz="1600" b="0" dirty="0" smtClean="0">
                <a:latin typeface="Verdana" panose="020B0604030504040204" pitchFamily="34" charset="0"/>
                <a:ea typeface="Verdana" panose="020B0604030504040204" pitchFamily="34" charset="0"/>
              </a:rPr>
              <a:t>, Lleida, 1937. </a:t>
            </a:r>
            <a:r>
              <a:rPr lang="ca-ES" sz="1600" b="0" i="1" dirty="0" smtClean="0">
                <a:latin typeface="Verdana" panose="020B0604030504040204" pitchFamily="34" charset="0"/>
                <a:ea typeface="Verdana" panose="020B0604030504040204" pitchFamily="34" charset="0"/>
              </a:rPr>
              <a:t/>
            </a:r>
            <a:br>
              <a:rPr lang="ca-ES" sz="1600" b="0" i="1" dirty="0" smtClean="0">
                <a:latin typeface="Verdana" panose="020B0604030504040204" pitchFamily="34" charset="0"/>
                <a:ea typeface="Verdana" panose="020B0604030504040204" pitchFamily="34" charset="0"/>
              </a:rPr>
            </a:br>
            <a:r>
              <a:rPr lang="ca-ES" sz="1600" b="0" i="1" dirty="0" err="1" smtClean="0">
                <a:latin typeface="Verdana" panose="020B0604030504040204" pitchFamily="34" charset="0"/>
                <a:ea typeface="Verdana" panose="020B0604030504040204" pitchFamily="34" charset="0"/>
              </a:rPr>
              <a:t>Viaje</a:t>
            </a:r>
            <a:r>
              <a:rPr lang="ca-ES" sz="1600" b="0" i="1" dirty="0" smtClean="0">
                <a:latin typeface="Verdana" panose="020B0604030504040204" pitchFamily="34" charset="0"/>
                <a:ea typeface="Verdana" panose="020B0604030504040204" pitchFamily="34" charset="0"/>
              </a:rPr>
              <a:t> a las </a:t>
            </a:r>
            <a:r>
              <a:rPr lang="ca-ES" sz="1600" b="0" i="1" dirty="0" err="1" smtClean="0">
                <a:latin typeface="Verdana" panose="020B0604030504040204" pitchFamily="34" charset="0"/>
                <a:ea typeface="Verdana" panose="020B0604030504040204" pitchFamily="34" charset="0"/>
              </a:rPr>
              <a:t>islas</a:t>
            </a:r>
            <a:r>
              <a:rPr lang="ca-ES" sz="1600" b="0" i="1" dirty="0" smtClean="0">
                <a:latin typeface="Verdana" panose="020B0604030504040204" pitchFamily="34" charset="0"/>
                <a:ea typeface="Verdana" panose="020B0604030504040204" pitchFamily="34" charset="0"/>
              </a:rPr>
              <a:t> </a:t>
            </a:r>
            <a:r>
              <a:rPr lang="ca-ES" sz="1600" b="0" i="1" dirty="0" err="1" smtClean="0">
                <a:latin typeface="Verdana" panose="020B0604030504040204" pitchFamily="34" charset="0"/>
                <a:ea typeface="Verdana" panose="020B0604030504040204" pitchFamily="34" charset="0"/>
              </a:rPr>
              <a:t>invitadas</a:t>
            </a:r>
            <a:r>
              <a:rPr lang="ca-ES" sz="1600" b="0" i="1" dirty="0" smtClean="0">
                <a:latin typeface="Verdana" panose="020B0604030504040204" pitchFamily="34" charset="0"/>
                <a:ea typeface="Verdana" panose="020B0604030504040204" pitchFamily="34" charset="0"/>
              </a:rPr>
              <a:t>: Manuel </a:t>
            </a:r>
            <a:r>
              <a:rPr lang="ca-ES" sz="1600" b="0" i="1" dirty="0" err="1" smtClean="0">
                <a:latin typeface="Verdana" panose="020B0604030504040204" pitchFamily="34" charset="0"/>
                <a:ea typeface="Verdana" panose="020B0604030504040204" pitchFamily="34" charset="0"/>
              </a:rPr>
              <a:t>Altolaguirre</a:t>
            </a:r>
            <a:r>
              <a:rPr lang="ca-ES" sz="1600" b="0" i="1" dirty="0" smtClean="0">
                <a:latin typeface="Verdana" panose="020B0604030504040204" pitchFamily="34" charset="0"/>
                <a:ea typeface="Verdana" panose="020B0604030504040204" pitchFamily="34" charset="0"/>
              </a:rPr>
              <a:t> “1905-1959</a:t>
            </a:r>
            <a:r>
              <a:rPr lang="ca-ES" sz="1600" b="0" dirty="0" smtClean="0">
                <a:latin typeface="Verdana" panose="020B0604030504040204" pitchFamily="34" charset="0"/>
                <a:ea typeface="Verdana" panose="020B0604030504040204" pitchFamily="34" charset="0"/>
              </a:rPr>
              <a:t>.-  Madrid: SECC: Residencia de Estudiantes, 2005.</a:t>
            </a:r>
            <a:endParaRPr lang="ca-ES" sz="1600" b="0" dirty="0">
              <a:latin typeface="Verdana" panose="020B0604030504040204" pitchFamily="34" charset="0"/>
              <a:ea typeface="Verdana" panose="020B0604030504040204" pitchFamily="34" charset="0"/>
            </a:endParaRPr>
          </a:p>
        </p:txBody>
      </p:sp>
      <p:pic>
        <p:nvPicPr>
          <p:cNvPr id="7" name="Picture 3" descr="C:\Users\usuari\Desktop\Imatges Power Point\20191124_16211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828"/>
          <a:stretch/>
        </p:blipFill>
        <p:spPr bwMode="auto">
          <a:xfrm>
            <a:off x="467543" y="188640"/>
            <a:ext cx="3281278" cy="489654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usuari\Desktop\Imatges Power Point\20191124_16134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67718" y="404664"/>
            <a:ext cx="3165562" cy="46805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4668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ca-ES" sz="3600" i="1" dirty="0"/>
              <a:t>Ediciones </a:t>
            </a:r>
            <a:r>
              <a:rPr lang="ca-ES" sz="3600" i="1" dirty="0" err="1"/>
              <a:t>Literarias</a:t>
            </a:r>
            <a:r>
              <a:rPr lang="ca-ES" sz="3600" i="1" dirty="0"/>
              <a:t> del </a:t>
            </a:r>
            <a:r>
              <a:rPr lang="ca-ES" sz="3600" i="1" dirty="0" err="1"/>
              <a:t>Ejército</a:t>
            </a:r>
            <a:r>
              <a:rPr lang="ca-ES" sz="3600" i="1" dirty="0"/>
              <a:t> del Este</a:t>
            </a:r>
          </a:p>
        </p:txBody>
      </p:sp>
      <p:pic>
        <p:nvPicPr>
          <p:cNvPr id="3" name="Picture 2" descr="C:\Users\usuari\Desktop\Imatges Power Point\Neruda_01\IMG-20191119-WA0000.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956" t="6564" r="9589" b="7753"/>
          <a:stretch/>
        </p:blipFill>
        <p:spPr bwMode="auto">
          <a:xfrm>
            <a:off x="683568" y="1589449"/>
            <a:ext cx="3024336" cy="423667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rius\Desktop\Neruda 1a Ed\20191126_08534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48471" y="1556792"/>
            <a:ext cx="3108788" cy="43204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67118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usuari\Desktop\Imatges Power Point\Cancionero\DSC_0529_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776" y="476672"/>
            <a:ext cx="3345481" cy="52565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6262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Escaner\Neruda_2a ed\SKM_C25819112510100_0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332656"/>
            <a:ext cx="3473732" cy="5256584"/>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Escaner\Neruda_2a ed\Colofó.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307991"/>
            <a:ext cx="3606891" cy="52722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04881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uari\Desktop\Imatges Power Point\Vallejo\DSC_0537_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526213"/>
            <a:ext cx="3856821" cy="5539661"/>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G:\Power Point\Imatges Power Point\Vallejo\DSC_053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723340"/>
            <a:ext cx="4230020" cy="53425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224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728159" y="4509120"/>
            <a:ext cx="5486400" cy="2088232"/>
          </a:xfrm>
        </p:spPr>
        <p:txBody>
          <a:bodyPr>
            <a:noAutofit/>
          </a:bodyPr>
          <a:lstStyle/>
          <a:p>
            <a:r>
              <a:rPr lang="es-ES" b="0" dirty="0">
                <a:latin typeface="Verdana" panose="020B0604030504040204" pitchFamily="34" charset="0"/>
                <a:ea typeface="Verdana" panose="020B0604030504040204" pitchFamily="34" charset="0"/>
              </a:rPr>
              <a:t/>
            </a:r>
            <a:br>
              <a:rPr lang="es-ES" b="0" dirty="0">
                <a:latin typeface="Verdana" panose="020B0604030504040204" pitchFamily="34" charset="0"/>
                <a:ea typeface="Verdana" panose="020B0604030504040204" pitchFamily="34" charset="0"/>
              </a:rPr>
            </a:br>
            <a:r>
              <a:rPr lang="es-ES" b="0" dirty="0">
                <a:latin typeface="Verdana" panose="020B0604030504040204" pitchFamily="34" charset="0"/>
                <a:ea typeface="Verdana" panose="020B0604030504040204" pitchFamily="34" charset="0"/>
              </a:rPr>
              <a:t/>
            </a:r>
            <a:br>
              <a:rPr lang="es-ES" b="0" dirty="0">
                <a:latin typeface="Verdana" panose="020B0604030504040204" pitchFamily="34" charset="0"/>
                <a:ea typeface="Verdana" panose="020B0604030504040204" pitchFamily="34" charset="0"/>
              </a:rPr>
            </a:br>
            <a:r>
              <a:rPr lang="es-ES" b="0" dirty="0">
                <a:latin typeface="Verdana" panose="020B0604030504040204" pitchFamily="34" charset="0"/>
                <a:ea typeface="Verdana" panose="020B0604030504040204" pitchFamily="34" charset="0"/>
              </a:rPr>
              <a:t/>
            </a:r>
            <a:br>
              <a:rPr lang="es-ES" b="0" dirty="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Cartell enganxat a diferents indrets dels edificis de Montserrat el dia 22 de juliol de 1936, per ordre del diputat Soler i Pla.  Narcís Xifra: </a:t>
            </a:r>
            <a:r>
              <a:rPr lang="ca-ES" b="0" i="1" dirty="0" smtClean="0">
                <a:latin typeface="Verdana" panose="020B0604030504040204" pitchFamily="34" charset="0"/>
                <a:ea typeface="Verdana" panose="020B0604030504040204" pitchFamily="34" charset="0"/>
              </a:rPr>
              <a:t>Montserrat, Juliol del 1936</a:t>
            </a:r>
            <a:r>
              <a:rPr lang="ca-ES" b="0" dirty="0" smtClean="0">
                <a:latin typeface="Verdana" panose="020B0604030504040204" pitchFamily="34" charset="0"/>
                <a:ea typeface="Verdana" panose="020B0604030504040204" pitchFamily="34" charset="0"/>
              </a:rPr>
              <a:t/>
            </a:r>
            <a:br>
              <a:rPr lang="ca-ES" b="0" dirty="0" smtClean="0">
                <a:latin typeface="Verdana" panose="020B0604030504040204" pitchFamily="34" charset="0"/>
                <a:ea typeface="Verdana" panose="020B0604030504040204" pitchFamily="34" charset="0"/>
              </a:rPr>
            </a:br>
            <a:endParaRPr lang="ca-ES" b="0" dirty="0">
              <a:latin typeface="Verdana" panose="020B0604030504040204" pitchFamily="34" charset="0"/>
              <a:ea typeface="Verdana" panose="020B0604030504040204" pitchFamily="34" charset="0"/>
            </a:endParaRPr>
          </a:p>
        </p:txBody>
      </p:sp>
      <p:sp>
        <p:nvSpPr>
          <p:cNvPr id="3" name="Contenidor d'imatge 2"/>
          <p:cNvSpPr>
            <a:spLocks noGrp="1"/>
          </p:cNvSpPr>
          <p:nvPr>
            <p:ph type="pic" idx="1"/>
          </p:nvPr>
        </p:nvSpPr>
        <p:spPr/>
      </p:sp>
      <p:pic>
        <p:nvPicPr>
          <p:cNvPr id="12290" name="Picture 2" descr="C:\Users\usuari\Desktop\Imatges Power Point\Xifra_Montserrat Juliol 1936\Edifici Incautat.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000" t="34845" r="10836" b="3416"/>
          <a:stretch/>
        </p:blipFill>
        <p:spPr bwMode="auto">
          <a:xfrm>
            <a:off x="1630175" y="348171"/>
            <a:ext cx="5703377" cy="41655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94965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83568" y="5805264"/>
            <a:ext cx="6965368" cy="646331"/>
          </a:xfrm>
          <a:prstGeom prst="rect">
            <a:avLst/>
          </a:prstGeom>
        </p:spPr>
        <p:txBody>
          <a:bodyPr wrap="none">
            <a:spAutoFit/>
          </a:bodyPr>
          <a:lstStyle/>
          <a:p>
            <a:r>
              <a:rPr lang="ca-ES" i="1" dirty="0">
                <a:latin typeface="Verdana" panose="020B0604030504040204" pitchFamily="34" charset="0"/>
                <a:ea typeface="Verdana" panose="020B0604030504040204" pitchFamily="34" charset="0"/>
              </a:rPr>
              <a:t>Los </a:t>
            </a:r>
            <a:r>
              <a:rPr lang="ca-ES" i="1" dirty="0" err="1">
                <a:latin typeface="Verdana" panose="020B0604030504040204" pitchFamily="34" charset="0"/>
                <a:ea typeface="Verdana" panose="020B0604030504040204" pitchFamily="34" charset="0"/>
              </a:rPr>
              <a:t>lunes</a:t>
            </a:r>
            <a:r>
              <a:rPr lang="ca-ES" i="1" dirty="0">
                <a:latin typeface="Verdana" panose="020B0604030504040204" pitchFamily="34" charset="0"/>
                <a:ea typeface="Verdana" panose="020B0604030504040204" pitchFamily="34" charset="0"/>
              </a:rPr>
              <a:t> de El </a:t>
            </a:r>
            <a:r>
              <a:rPr lang="ca-ES" i="1" dirty="0" err="1">
                <a:latin typeface="Verdana" panose="020B0604030504040204" pitchFamily="34" charset="0"/>
                <a:ea typeface="Verdana" panose="020B0604030504040204" pitchFamily="34" charset="0"/>
              </a:rPr>
              <a:t>Combatiente</a:t>
            </a:r>
            <a:r>
              <a:rPr lang="ca-ES" i="1" dirty="0">
                <a:latin typeface="Verdana" panose="020B0604030504040204" pitchFamily="34" charset="0"/>
                <a:ea typeface="Verdana" panose="020B0604030504040204" pitchFamily="34" charset="0"/>
              </a:rPr>
              <a:t>: </a:t>
            </a:r>
            <a:r>
              <a:rPr lang="ca-ES" i="1" dirty="0" err="1">
                <a:latin typeface="Verdana" panose="020B0604030504040204" pitchFamily="34" charset="0"/>
                <a:ea typeface="Verdana" panose="020B0604030504040204" pitchFamily="34" charset="0"/>
              </a:rPr>
              <a:t>hoja</a:t>
            </a:r>
            <a:r>
              <a:rPr lang="ca-ES" i="1" dirty="0">
                <a:latin typeface="Verdana" panose="020B0604030504040204" pitchFamily="34" charset="0"/>
                <a:ea typeface="Verdana" panose="020B0604030504040204" pitchFamily="34" charset="0"/>
              </a:rPr>
              <a:t> </a:t>
            </a:r>
            <a:r>
              <a:rPr lang="ca-ES" i="1" dirty="0" err="1">
                <a:latin typeface="Verdana" panose="020B0604030504040204" pitchFamily="34" charset="0"/>
                <a:ea typeface="Verdana" panose="020B0604030504040204" pitchFamily="34" charset="0"/>
              </a:rPr>
              <a:t>semanal</a:t>
            </a:r>
            <a:r>
              <a:rPr lang="ca-ES" i="1" dirty="0">
                <a:latin typeface="Verdana" panose="020B0604030504040204" pitchFamily="34" charset="0"/>
                <a:ea typeface="Verdana" panose="020B0604030504040204" pitchFamily="34" charset="0"/>
              </a:rPr>
              <a:t> de literatura.</a:t>
            </a:r>
          </a:p>
          <a:p>
            <a:r>
              <a:rPr lang="ca-ES" dirty="0">
                <a:latin typeface="Verdana" panose="020B0604030504040204" pitchFamily="34" charset="0"/>
                <a:ea typeface="Verdana" panose="020B0604030504040204" pitchFamily="34" charset="0"/>
              </a:rPr>
              <a:t>26 de desembre de 1938. Biblioteca de Catalunya</a:t>
            </a:r>
            <a:endParaRPr lang="ca-ES" dirty="0"/>
          </a:p>
        </p:txBody>
      </p:sp>
      <p:pic>
        <p:nvPicPr>
          <p:cNvPr id="6" name="Imagen 5">
            <a:extLst>
              <a:ext uri="{FF2B5EF4-FFF2-40B4-BE49-F238E27FC236}">
                <a16:creationId xmlns="" xmlns:a16="http://schemas.microsoft.com/office/drawing/2014/main" id="{3F6D9A51-66B6-7847-B529-4FCBD02BE50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9294" y="412541"/>
            <a:ext cx="3704212" cy="5320715"/>
          </a:xfrm>
          <a:prstGeom prst="rect">
            <a:avLst/>
          </a:prstGeom>
        </p:spPr>
      </p:pic>
      <p:pic>
        <p:nvPicPr>
          <p:cNvPr id="8" name="Imagen 7">
            <a:extLst>
              <a:ext uri="{FF2B5EF4-FFF2-40B4-BE49-F238E27FC236}">
                <a16:creationId xmlns="" xmlns:a16="http://schemas.microsoft.com/office/drawing/2014/main" id="{1E32A054-DE19-7740-BA47-DA43A46C097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58450" y="406404"/>
            <a:ext cx="3704212" cy="5320715"/>
          </a:xfrm>
          <a:prstGeom prst="rect">
            <a:avLst/>
          </a:prstGeom>
        </p:spPr>
      </p:pic>
    </p:spTree>
    <p:extLst>
      <p:ext uri="{BB962C8B-B14F-4D97-AF65-F5344CB8AC3E}">
        <p14:creationId xmlns:p14="http://schemas.microsoft.com/office/powerpoint/2010/main" xmlns="" val="2192789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835696" y="5373216"/>
            <a:ext cx="5486400" cy="1074242"/>
          </a:xfrm>
        </p:spPr>
        <p:txBody>
          <a:bodyPr>
            <a:noAutofit/>
          </a:bodyPr>
          <a:lstStyle/>
          <a:p>
            <a:r>
              <a:rPr lang="es-ES" sz="2400" b="0" dirty="0">
                <a:latin typeface="Verdana" panose="020B0604030504040204" pitchFamily="34" charset="0"/>
                <a:ea typeface="Verdana" panose="020B0604030504040204" pitchFamily="34" charset="0"/>
              </a:rPr>
              <a:t/>
            </a:r>
            <a:br>
              <a:rPr lang="es-ES" sz="2400" b="0" dirty="0">
                <a:latin typeface="Verdana" panose="020B0604030504040204" pitchFamily="34" charset="0"/>
                <a:ea typeface="Verdana" panose="020B0604030504040204" pitchFamily="34" charset="0"/>
              </a:rPr>
            </a:br>
            <a:r>
              <a:rPr lang="es-ES" sz="2400" b="0" dirty="0">
                <a:latin typeface="Verdana" panose="020B0604030504040204" pitchFamily="34" charset="0"/>
                <a:ea typeface="Verdana" panose="020B0604030504040204" pitchFamily="34" charset="0"/>
              </a:rPr>
              <a:t/>
            </a:r>
            <a:br>
              <a:rPr lang="es-ES" sz="2400" b="0" dirty="0">
                <a:latin typeface="Verdana" panose="020B0604030504040204" pitchFamily="34" charset="0"/>
                <a:ea typeface="Verdana" panose="020B0604030504040204" pitchFamily="34" charset="0"/>
              </a:rPr>
            </a:br>
            <a:r>
              <a:rPr lang="es-ES" sz="2400" b="0" dirty="0">
                <a:latin typeface="Verdana" panose="020B0604030504040204" pitchFamily="34" charset="0"/>
                <a:ea typeface="Verdana" panose="020B0604030504040204" pitchFamily="34" charset="0"/>
              </a:rPr>
              <a:t/>
            </a:r>
            <a:br>
              <a:rPr lang="es-ES" sz="2400" b="0" dirty="0">
                <a:latin typeface="Verdana" panose="020B0604030504040204" pitchFamily="34" charset="0"/>
                <a:ea typeface="Verdana" panose="020B0604030504040204" pitchFamily="34" charset="0"/>
              </a:rPr>
            </a:br>
            <a:r>
              <a:rPr lang="es-ES" sz="2400" b="0" dirty="0">
                <a:latin typeface="Verdana" panose="020B0604030504040204" pitchFamily="34" charset="0"/>
                <a:ea typeface="Verdana" panose="020B0604030504040204" pitchFamily="34" charset="0"/>
              </a:rPr>
              <a:t/>
            </a:r>
            <a:br>
              <a:rPr lang="es-ES" sz="2400" b="0" dirty="0">
                <a:latin typeface="Verdana" panose="020B0604030504040204" pitchFamily="34" charset="0"/>
                <a:ea typeface="Verdana" panose="020B0604030504040204" pitchFamily="34" charset="0"/>
              </a:rPr>
            </a:br>
            <a:endParaRPr lang="ca-ES" sz="2400" b="0" dirty="0">
              <a:latin typeface="Verdana" panose="020B0604030504040204" pitchFamily="34" charset="0"/>
              <a:ea typeface="Verdana" panose="020B0604030504040204" pitchFamily="34" charset="0"/>
            </a:endParaRPr>
          </a:p>
        </p:txBody>
      </p:sp>
      <p:sp>
        <p:nvSpPr>
          <p:cNvPr id="6" name="Rectangle 5"/>
          <p:cNvSpPr/>
          <p:nvPr/>
        </p:nvSpPr>
        <p:spPr>
          <a:xfrm>
            <a:off x="107504" y="332656"/>
            <a:ext cx="8928992" cy="6832640"/>
          </a:xfrm>
          <a:prstGeom prst="rect">
            <a:avLst/>
          </a:prstGeom>
        </p:spPr>
        <p:txBody>
          <a:bodyPr wrap="square">
            <a:spAutoFit/>
          </a:bodyPr>
          <a:lstStyle/>
          <a:p>
            <a:r>
              <a:rPr lang="ca-ES" sz="2000" dirty="0" smtClean="0">
                <a:latin typeface="Verdana" panose="020B0604030504040204" pitchFamily="34" charset="0"/>
                <a:ea typeface="Verdana" panose="020B0604030504040204" pitchFamily="34" charset="0"/>
              </a:rPr>
              <a:t>Evacuació de l’hospital militar de Montserrat</a:t>
            </a:r>
          </a:p>
          <a:p>
            <a:endParaRPr lang="ca-ES" sz="2000" dirty="0" smtClean="0">
              <a:latin typeface="Verdana" panose="020B0604030504040204" pitchFamily="34" charset="0"/>
              <a:ea typeface="Verdana" panose="020B0604030504040204" pitchFamily="34" charset="0"/>
            </a:endParaRPr>
          </a:p>
          <a:p>
            <a:r>
              <a:rPr lang="ca-ES" sz="2000" dirty="0" smtClean="0">
                <a:latin typeface="Verdana" panose="020B0604030504040204" pitchFamily="34" charset="0"/>
                <a:ea typeface="Verdana" panose="020B0604030504040204" pitchFamily="34" charset="0"/>
              </a:rPr>
              <a:t>Carlos Díez, Cap de Sanitat de l’Exèrcit de l’Est, va donar personalment al doctor Riu Porta l’ordre següent, el dia 19 de gener de 1939:</a:t>
            </a:r>
          </a:p>
          <a:p>
            <a:endParaRPr lang="ca-ES" sz="2000" dirty="0" smtClean="0">
              <a:latin typeface="Verdana" panose="020B0604030504040204" pitchFamily="34" charset="0"/>
              <a:ea typeface="Verdana" panose="020B0604030504040204" pitchFamily="34" charset="0"/>
            </a:endParaRPr>
          </a:p>
          <a:p>
            <a:endParaRPr lang="ca-ES" sz="2000" dirty="0" smtClean="0">
              <a:latin typeface="Verdana" panose="020B0604030504040204" pitchFamily="34" charset="0"/>
              <a:ea typeface="Verdana" panose="020B0604030504040204" pitchFamily="34" charset="0"/>
            </a:endParaRPr>
          </a:p>
          <a:p>
            <a:r>
              <a:rPr lang="ca-ES" sz="2000" dirty="0" smtClean="0">
                <a:latin typeface="Verdana" panose="020B0604030504040204" pitchFamily="34" charset="0"/>
                <a:ea typeface="Verdana" panose="020B0604030504040204" pitchFamily="34" charset="0"/>
              </a:rPr>
              <a:t>“</a:t>
            </a:r>
            <a:r>
              <a:rPr lang="ca-ES" sz="2000" dirty="0" err="1" smtClean="0">
                <a:latin typeface="Verdana" panose="020B0604030504040204" pitchFamily="34" charset="0"/>
                <a:ea typeface="Verdana" panose="020B0604030504040204" pitchFamily="34" charset="0"/>
              </a:rPr>
              <a:t>Debe</a:t>
            </a:r>
            <a:r>
              <a:rPr lang="ca-ES" sz="2000" dirty="0" smtClean="0">
                <a:latin typeface="Verdana" panose="020B0604030504040204" pitchFamily="34" charset="0"/>
                <a:ea typeface="Verdana" panose="020B0604030504040204" pitchFamily="34" charset="0"/>
              </a:rPr>
              <a:t> </a:t>
            </a:r>
            <a:r>
              <a:rPr lang="ca-ES" sz="2000" dirty="0" err="1" smtClean="0">
                <a:latin typeface="Verdana" panose="020B0604030504040204" pitchFamily="34" charset="0"/>
                <a:ea typeface="Verdana" panose="020B0604030504040204" pitchFamily="34" charset="0"/>
              </a:rPr>
              <a:t>proceder</a:t>
            </a:r>
            <a:r>
              <a:rPr lang="ca-ES" sz="2000" dirty="0" smtClean="0">
                <a:latin typeface="Verdana" panose="020B0604030504040204" pitchFamily="34" charset="0"/>
                <a:ea typeface="Verdana" panose="020B0604030504040204" pitchFamily="34" charset="0"/>
              </a:rPr>
              <a:t> a una </a:t>
            </a:r>
            <a:r>
              <a:rPr lang="ca-ES" sz="2000" dirty="0" err="1" smtClean="0">
                <a:latin typeface="Verdana" panose="020B0604030504040204" pitchFamily="34" charset="0"/>
                <a:ea typeface="Verdana" panose="020B0604030504040204" pitchFamily="34" charset="0"/>
              </a:rPr>
              <a:t>evacuación</a:t>
            </a:r>
            <a:r>
              <a:rPr lang="ca-ES" sz="2000" dirty="0" smtClean="0">
                <a:latin typeface="Verdana" panose="020B0604030504040204" pitchFamily="34" charset="0"/>
                <a:ea typeface="Verdana" panose="020B0604030504040204" pitchFamily="34" charset="0"/>
              </a:rPr>
              <a:t> </a:t>
            </a:r>
            <a:r>
              <a:rPr lang="ca-ES" sz="2000" dirty="0" err="1" smtClean="0">
                <a:latin typeface="Verdana" panose="020B0604030504040204" pitchFamily="34" charset="0"/>
                <a:ea typeface="Verdana" panose="020B0604030504040204" pitchFamily="34" charset="0"/>
              </a:rPr>
              <a:t>inmediata</a:t>
            </a:r>
            <a:r>
              <a:rPr lang="ca-ES" sz="2000" dirty="0" smtClean="0">
                <a:latin typeface="Verdana" panose="020B0604030504040204" pitchFamily="34" charset="0"/>
                <a:ea typeface="Verdana" panose="020B0604030504040204" pitchFamily="34" charset="0"/>
              </a:rPr>
              <a:t> del Centro </a:t>
            </a:r>
            <a:r>
              <a:rPr lang="ca-ES" sz="2000" dirty="0" err="1" smtClean="0">
                <a:latin typeface="Verdana" panose="020B0604030504040204" pitchFamily="34" charset="0"/>
                <a:ea typeface="Verdana" panose="020B0604030504040204" pitchFamily="34" charset="0"/>
              </a:rPr>
              <a:t>Hospitalario</a:t>
            </a:r>
            <a:r>
              <a:rPr lang="ca-ES" sz="2000" dirty="0" smtClean="0">
                <a:latin typeface="Verdana" panose="020B0604030504040204" pitchFamily="34" charset="0"/>
                <a:ea typeface="Verdana" panose="020B0604030504040204" pitchFamily="34" charset="0"/>
              </a:rPr>
              <a:t>, con </a:t>
            </a:r>
            <a:r>
              <a:rPr lang="ca-ES" sz="2000" dirty="0" err="1" smtClean="0">
                <a:latin typeface="Verdana" panose="020B0604030504040204" pitchFamily="34" charset="0"/>
                <a:ea typeface="Verdana" panose="020B0604030504040204" pitchFamily="34" charset="0"/>
              </a:rPr>
              <a:t>todo</a:t>
            </a:r>
            <a:r>
              <a:rPr lang="ca-ES" sz="2000" dirty="0" smtClean="0">
                <a:latin typeface="Verdana" panose="020B0604030504040204" pitchFamily="34" charset="0"/>
                <a:ea typeface="Verdana" panose="020B0604030504040204" pitchFamily="34" charset="0"/>
              </a:rPr>
              <a:t> el personal </a:t>
            </a:r>
            <a:r>
              <a:rPr lang="ca-ES" sz="2000" dirty="0" err="1" smtClean="0">
                <a:latin typeface="Verdana" panose="020B0604030504040204" pitchFamily="34" charset="0"/>
                <a:ea typeface="Verdana" panose="020B0604030504040204" pitchFamily="34" charset="0"/>
              </a:rPr>
              <a:t>hospitalizado</a:t>
            </a:r>
            <a:r>
              <a:rPr lang="ca-ES" sz="2000" dirty="0" smtClean="0">
                <a:latin typeface="Verdana" panose="020B0604030504040204" pitchFamily="34" charset="0"/>
                <a:ea typeface="Verdana" panose="020B0604030504040204" pitchFamily="34" charset="0"/>
              </a:rPr>
              <a:t>, </a:t>
            </a:r>
            <a:r>
              <a:rPr lang="ca-ES" sz="2000" dirty="0" err="1" smtClean="0">
                <a:latin typeface="Verdana" panose="020B0604030504040204" pitchFamily="34" charset="0"/>
                <a:ea typeface="Verdana" panose="020B0604030504040204" pitchFamily="34" charset="0"/>
              </a:rPr>
              <a:t>sanitario</a:t>
            </a:r>
            <a:r>
              <a:rPr lang="ca-ES" sz="2000" dirty="0" smtClean="0">
                <a:latin typeface="Verdana" panose="020B0604030504040204" pitchFamily="34" charset="0"/>
                <a:ea typeface="Verdana" panose="020B0604030504040204" pitchFamily="34" charset="0"/>
              </a:rPr>
              <a:t>, </a:t>
            </a:r>
            <a:r>
              <a:rPr lang="ca-ES" sz="2000" dirty="0" err="1" smtClean="0">
                <a:latin typeface="Verdana" panose="020B0604030504040204" pitchFamily="34" charset="0"/>
                <a:ea typeface="Verdana" panose="020B0604030504040204" pitchFamily="34" charset="0"/>
              </a:rPr>
              <a:t>equipos</a:t>
            </a:r>
            <a:r>
              <a:rPr lang="ca-ES" sz="2000" dirty="0" smtClean="0">
                <a:latin typeface="Verdana" panose="020B0604030504040204" pitchFamily="34" charset="0"/>
                <a:ea typeface="Verdana" panose="020B0604030504040204" pitchFamily="34" charset="0"/>
              </a:rPr>
              <a:t>, material y </a:t>
            </a:r>
            <a:r>
              <a:rPr lang="ca-ES" sz="2000" dirty="0" err="1" smtClean="0">
                <a:latin typeface="Verdana" panose="020B0604030504040204" pitchFamily="34" charset="0"/>
                <a:ea typeface="Verdana" panose="020B0604030504040204" pitchFamily="34" charset="0"/>
              </a:rPr>
              <a:t>útiles</a:t>
            </a:r>
            <a:r>
              <a:rPr lang="ca-ES" sz="2000" dirty="0" smtClean="0">
                <a:latin typeface="Verdana" panose="020B0604030504040204" pitchFamily="34" charset="0"/>
                <a:ea typeface="Verdana" panose="020B0604030504040204" pitchFamily="34" charset="0"/>
              </a:rPr>
              <a:t> de los Centros de </a:t>
            </a:r>
            <a:r>
              <a:rPr lang="ca-ES" sz="2000" dirty="0" err="1" smtClean="0">
                <a:latin typeface="Verdana" panose="020B0604030504040204" pitchFamily="34" charset="0"/>
                <a:ea typeface="Verdana" panose="020B0604030504040204" pitchFamily="34" charset="0"/>
              </a:rPr>
              <a:t>Recuperación</a:t>
            </a:r>
            <a:r>
              <a:rPr lang="ca-ES" sz="2000" dirty="0" smtClean="0">
                <a:latin typeface="Verdana" panose="020B0604030504040204" pitchFamily="34" charset="0"/>
                <a:ea typeface="Verdana" panose="020B0604030504040204" pitchFamily="34" charset="0"/>
              </a:rPr>
              <a:t> Funcional y de </a:t>
            </a:r>
            <a:r>
              <a:rPr lang="ca-ES" sz="2000" dirty="0" err="1" smtClean="0">
                <a:latin typeface="Verdana" panose="020B0604030504040204" pitchFamily="34" charset="0"/>
                <a:ea typeface="Verdana" panose="020B0604030504040204" pitchFamily="34" charset="0"/>
              </a:rPr>
              <a:t>Endurecimiento</a:t>
            </a:r>
            <a:r>
              <a:rPr lang="ca-ES" sz="2000" dirty="0" smtClean="0">
                <a:latin typeface="Verdana" panose="020B0604030504040204" pitchFamily="34" charset="0"/>
                <a:ea typeface="Verdana" panose="020B0604030504040204" pitchFamily="34" charset="0"/>
              </a:rPr>
              <a:t>, </a:t>
            </a:r>
            <a:r>
              <a:rPr lang="ca-ES" sz="2000" dirty="0" err="1" smtClean="0">
                <a:latin typeface="Verdana" panose="020B0604030504040204" pitchFamily="34" charset="0"/>
                <a:ea typeface="Verdana" panose="020B0604030504040204" pitchFamily="34" charset="0"/>
              </a:rPr>
              <a:t>debiendo</a:t>
            </a:r>
            <a:r>
              <a:rPr lang="ca-ES" sz="2000" dirty="0" smtClean="0">
                <a:latin typeface="Verdana" panose="020B0604030504040204" pitchFamily="34" charset="0"/>
                <a:ea typeface="Verdana" panose="020B0604030504040204" pitchFamily="34" charset="0"/>
              </a:rPr>
              <a:t> </a:t>
            </a:r>
            <a:r>
              <a:rPr lang="ca-ES" sz="2000" dirty="0" err="1" smtClean="0">
                <a:latin typeface="Verdana" panose="020B0604030504040204" pitchFamily="34" charset="0"/>
                <a:ea typeface="Verdana" panose="020B0604030504040204" pitchFamily="34" charset="0"/>
              </a:rPr>
              <a:t>luego</a:t>
            </a:r>
            <a:r>
              <a:rPr lang="ca-ES" sz="2000" dirty="0" smtClean="0">
                <a:latin typeface="Verdana" panose="020B0604030504040204" pitchFamily="34" charset="0"/>
                <a:ea typeface="Verdana" panose="020B0604030504040204" pitchFamily="34" charset="0"/>
              </a:rPr>
              <a:t> ser </a:t>
            </a:r>
            <a:r>
              <a:rPr lang="ca-ES" sz="2000" dirty="0" err="1" smtClean="0">
                <a:latin typeface="Verdana" panose="020B0604030504040204" pitchFamily="34" charset="0"/>
                <a:ea typeface="Verdana" panose="020B0604030504040204" pitchFamily="34" charset="0"/>
              </a:rPr>
              <a:t>voladas</a:t>
            </a:r>
            <a:r>
              <a:rPr lang="ca-ES" sz="2000" dirty="0" smtClean="0">
                <a:latin typeface="Verdana" panose="020B0604030504040204" pitchFamily="34" charset="0"/>
                <a:ea typeface="Verdana" panose="020B0604030504040204" pitchFamily="34" charset="0"/>
              </a:rPr>
              <a:t> </a:t>
            </a:r>
            <a:r>
              <a:rPr lang="ca-ES" sz="2000" dirty="0" err="1" smtClean="0">
                <a:latin typeface="Verdana" panose="020B0604030504040204" pitchFamily="34" charset="0"/>
                <a:ea typeface="Verdana" panose="020B0604030504040204" pitchFamily="34" charset="0"/>
              </a:rPr>
              <a:t>todas</a:t>
            </a:r>
            <a:r>
              <a:rPr lang="ca-ES" sz="2000" dirty="0" smtClean="0">
                <a:latin typeface="Verdana" panose="020B0604030504040204" pitchFamily="34" charset="0"/>
                <a:ea typeface="Verdana" panose="020B0604030504040204" pitchFamily="34" charset="0"/>
              </a:rPr>
              <a:t> las </a:t>
            </a:r>
            <a:r>
              <a:rPr lang="ca-ES" sz="2000" dirty="0" err="1" smtClean="0">
                <a:latin typeface="Verdana" panose="020B0604030504040204" pitchFamily="34" charset="0"/>
                <a:ea typeface="Verdana" panose="020B0604030504040204" pitchFamily="34" charset="0"/>
              </a:rPr>
              <a:t>Instalaciones</a:t>
            </a:r>
            <a:r>
              <a:rPr lang="ca-ES" sz="2000" dirty="0" smtClean="0">
                <a:latin typeface="Verdana" panose="020B0604030504040204" pitchFamily="34" charset="0"/>
                <a:ea typeface="Verdana" panose="020B0604030504040204" pitchFamily="34" charset="0"/>
              </a:rPr>
              <a:t>. </a:t>
            </a:r>
            <a:r>
              <a:rPr lang="ca-ES" sz="2000" dirty="0" err="1" smtClean="0">
                <a:latin typeface="Verdana" panose="020B0604030504040204" pitchFamily="34" charset="0"/>
                <a:ea typeface="Verdana" panose="020B0604030504040204" pitchFamily="34" charset="0"/>
              </a:rPr>
              <a:t>Contará</a:t>
            </a:r>
            <a:r>
              <a:rPr lang="ca-ES" sz="2000" dirty="0" smtClean="0">
                <a:latin typeface="Verdana" panose="020B0604030504040204" pitchFamily="34" charset="0"/>
                <a:ea typeface="Verdana" panose="020B0604030504040204" pitchFamily="34" charset="0"/>
              </a:rPr>
              <a:t> </a:t>
            </a:r>
            <a:r>
              <a:rPr lang="ca-ES" sz="2000" dirty="0" err="1" smtClean="0">
                <a:latin typeface="Verdana" panose="020B0604030504040204" pitchFamily="34" charset="0"/>
                <a:ea typeface="Verdana" panose="020B0604030504040204" pitchFamily="34" charset="0"/>
              </a:rPr>
              <a:t>usted</a:t>
            </a:r>
            <a:r>
              <a:rPr lang="ca-ES" sz="2000" dirty="0" smtClean="0">
                <a:latin typeface="Verdana" panose="020B0604030504040204" pitchFamily="34" charset="0"/>
                <a:ea typeface="Verdana" panose="020B0604030504040204" pitchFamily="34" charset="0"/>
              </a:rPr>
              <a:t> para </a:t>
            </a:r>
            <a:r>
              <a:rPr lang="ca-ES" sz="2000" dirty="0" err="1" smtClean="0">
                <a:latin typeface="Verdana" panose="020B0604030504040204" pitchFamily="34" charset="0"/>
                <a:ea typeface="Verdana" panose="020B0604030504040204" pitchFamily="34" charset="0"/>
              </a:rPr>
              <a:t>ello</a:t>
            </a:r>
            <a:r>
              <a:rPr lang="ca-ES" sz="2000" dirty="0" smtClean="0">
                <a:latin typeface="Verdana" panose="020B0604030504040204" pitchFamily="34" charset="0"/>
                <a:ea typeface="Verdana" panose="020B0604030504040204" pitchFamily="34" charset="0"/>
              </a:rPr>
              <a:t> con los </a:t>
            </a:r>
            <a:r>
              <a:rPr lang="ca-ES" sz="2000" dirty="0" err="1" smtClean="0">
                <a:latin typeface="Verdana" panose="020B0604030504040204" pitchFamily="34" charset="0"/>
                <a:ea typeface="Verdana" panose="020B0604030504040204" pitchFamily="34" charset="0"/>
              </a:rPr>
              <a:t>materiales</a:t>
            </a:r>
            <a:r>
              <a:rPr lang="ca-ES" sz="2000" dirty="0" smtClean="0">
                <a:latin typeface="Verdana" panose="020B0604030504040204" pitchFamily="34" charset="0"/>
                <a:ea typeface="Verdana" panose="020B0604030504040204" pitchFamily="34" charset="0"/>
              </a:rPr>
              <a:t> precisos, que ha </a:t>
            </a:r>
            <a:r>
              <a:rPr lang="ca-ES" sz="2000" dirty="0" err="1" smtClean="0">
                <a:latin typeface="Verdana" panose="020B0604030504040204" pitchFamily="34" charset="0"/>
                <a:ea typeface="Verdana" panose="020B0604030504040204" pitchFamily="34" charset="0"/>
              </a:rPr>
              <a:t>están</a:t>
            </a:r>
            <a:r>
              <a:rPr lang="ca-ES" sz="2000" dirty="0" smtClean="0">
                <a:latin typeface="Verdana" panose="020B0604030504040204" pitchFamily="34" charset="0"/>
                <a:ea typeface="Verdana" panose="020B0604030504040204" pitchFamily="34" charset="0"/>
              </a:rPr>
              <a:t> en poder del </a:t>
            </a:r>
            <a:r>
              <a:rPr lang="ca-ES" sz="2000" dirty="0" err="1" smtClean="0">
                <a:latin typeface="Verdana" panose="020B0604030504040204" pitchFamily="34" charset="0"/>
                <a:ea typeface="Verdana" panose="020B0604030504040204" pitchFamily="34" charset="0"/>
              </a:rPr>
              <a:t>Comisario</a:t>
            </a:r>
            <a:r>
              <a:rPr lang="ca-ES" sz="2000" dirty="0" smtClean="0">
                <a:latin typeface="Verdana" panose="020B0604030504040204" pitchFamily="34" charset="0"/>
                <a:ea typeface="Verdana" panose="020B0604030504040204" pitchFamily="34" charset="0"/>
              </a:rPr>
              <a:t>.”</a:t>
            </a:r>
          </a:p>
          <a:p>
            <a:endParaRPr lang="ca-ES" sz="2000" dirty="0" smtClean="0">
              <a:latin typeface="Verdana" panose="020B0604030504040204" pitchFamily="34" charset="0"/>
              <a:ea typeface="Verdana" panose="020B0604030504040204" pitchFamily="34" charset="0"/>
            </a:endParaRPr>
          </a:p>
          <a:p>
            <a:r>
              <a:rPr lang="ca-ES" sz="2000" dirty="0" smtClean="0">
                <a:latin typeface="Verdana" panose="020B0604030504040204" pitchFamily="34" charset="0"/>
                <a:ea typeface="Verdana" panose="020B0604030504040204" pitchFamily="34" charset="0"/>
              </a:rPr>
              <a:t/>
            </a:r>
            <a:br>
              <a:rPr lang="ca-ES" sz="2000" dirty="0" smtClean="0">
                <a:latin typeface="Verdana" panose="020B0604030504040204" pitchFamily="34" charset="0"/>
                <a:ea typeface="Verdana" panose="020B0604030504040204" pitchFamily="34" charset="0"/>
              </a:rPr>
            </a:br>
            <a:r>
              <a:rPr lang="ca-ES" sz="2000" dirty="0" smtClean="0">
                <a:latin typeface="Verdana" panose="020B0604030504040204" pitchFamily="34" charset="0"/>
                <a:ea typeface="Verdana" panose="020B0604030504040204" pitchFamily="34" charset="0"/>
              </a:rPr>
              <a:t>El doctor Riu Porta, director de l’hospital militar de Montserrat i el comissari polític Frederic Muñoz, incompliren l’ordre de fer volar el  </a:t>
            </a:r>
            <a:r>
              <a:rPr lang="ca-ES" sz="2000" dirty="0" err="1" smtClean="0">
                <a:latin typeface="Verdana" panose="020B0604030504040204" pitchFamily="34" charset="0"/>
                <a:ea typeface="Verdana" panose="020B0604030504040204" pitchFamily="34" charset="0"/>
              </a:rPr>
              <a:t>el</a:t>
            </a:r>
            <a:r>
              <a:rPr lang="ca-ES" sz="2000" dirty="0" smtClean="0">
                <a:latin typeface="Verdana" panose="020B0604030504040204" pitchFamily="34" charset="0"/>
                <a:ea typeface="Verdana" panose="020B0604030504040204" pitchFamily="34" charset="0"/>
              </a:rPr>
              <a:t> monestir i totes les seves dependències. </a:t>
            </a:r>
          </a:p>
          <a:p>
            <a:endParaRPr lang="ca-ES" sz="2000" dirty="0" smtClean="0">
              <a:latin typeface="Verdana" panose="020B0604030504040204" pitchFamily="34" charset="0"/>
              <a:ea typeface="Verdana" panose="020B0604030504040204" pitchFamily="34" charset="0"/>
            </a:endParaRPr>
          </a:p>
          <a:p>
            <a:r>
              <a:rPr lang="ca-ES" sz="2000" dirty="0" smtClean="0">
                <a:latin typeface="Verdana" panose="020B0604030504040204" pitchFamily="34" charset="0"/>
                <a:ea typeface="Verdana" panose="020B0604030504040204" pitchFamily="34" charset="0"/>
              </a:rPr>
              <a:t>Van marxar cap a l’exili creuant la frontera de França per Coll d’Ares</a:t>
            </a:r>
            <a:r>
              <a:rPr lang="ca-ES" dirty="0" smtClean="0">
                <a:latin typeface="Verdana" panose="020B0604030504040204" pitchFamily="34" charset="0"/>
                <a:ea typeface="Verdana" panose="020B0604030504040204" pitchFamily="34" charset="0"/>
              </a:rPr>
              <a:t>. </a:t>
            </a:r>
            <a:r>
              <a:rPr lang="es-ES" dirty="0">
                <a:latin typeface="Verdana" panose="020B0604030504040204" pitchFamily="34" charset="0"/>
                <a:ea typeface="Verdana" panose="020B0604030504040204" pitchFamily="34" charset="0"/>
              </a:rPr>
              <a:t/>
            </a:r>
            <a:br>
              <a:rPr lang="es-ES" dirty="0">
                <a:latin typeface="Verdana" panose="020B0604030504040204" pitchFamily="34" charset="0"/>
                <a:ea typeface="Verdana" panose="020B0604030504040204" pitchFamily="34" charset="0"/>
              </a:rPr>
            </a:br>
            <a:endParaRPr lang="ca-ES" dirty="0"/>
          </a:p>
        </p:txBody>
      </p:sp>
    </p:spTree>
    <p:extLst>
      <p:ext uri="{BB962C8B-B14F-4D97-AF65-F5344CB8AC3E}">
        <p14:creationId xmlns:p14="http://schemas.microsoft.com/office/powerpoint/2010/main" xmlns="" val="1089507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835696" y="5373216"/>
            <a:ext cx="5486400" cy="1074242"/>
          </a:xfrm>
        </p:spPr>
        <p:txBody>
          <a:bodyPr>
            <a:noAutofit/>
          </a:bodyPr>
          <a:lstStyle/>
          <a:p>
            <a:r>
              <a:rPr lang="es-ES" sz="2400" b="0" dirty="0">
                <a:latin typeface="Verdana" panose="020B0604030504040204" pitchFamily="34" charset="0"/>
                <a:ea typeface="Verdana" panose="020B0604030504040204" pitchFamily="34" charset="0"/>
              </a:rPr>
              <a:t/>
            </a:r>
            <a:br>
              <a:rPr lang="es-ES" sz="2400" b="0" dirty="0">
                <a:latin typeface="Verdana" panose="020B0604030504040204" pitchFamily="34" charset="0"/>
                <a:ea typeface="Verdana" panose="020B0604030504040204" pitchFamily="34" charset="0"/>
              </a:rPr>
            </a:br>
            <a:r>
              <a:rPr lang="es-ES" sz="2400" b="0" dirty="0">
                <a:latin typeface="Verdana" panose="020B0604030504040204" pitchFamily="34" charset="0"/>
                <a:ea typeface="Verdana" panose="020B0604030504040204" pitchFamily="34" charset="0"/>
              </a:rPr>
              <a:t/>
            </a:r>
            <a:br>
              <a:rPr lang="es-ES" sz="2400" b="0" dirty="0">
                <a:latin typeface="Verdana" panose="020B0604030504040204" pitchFamily="34" charset="0"/>
                <a:ea typeface="Verdana" panose="020B0604030504040204" pitchFamily="34" charset="0"/>
              </a:rPr>
            </a:br>
            <a:r>
              <a:rPr lang="es-ES" sz="2400" b="0" dirty="0">
                <a:latin typeface="Verdana" panose="020B0604030504040204" pitchFamily="34" charset="0"/>
                <a:ea typeface="Verdana" panose="020B0604030504040204" pitchFamily="34" charset="0"/>
              </a:rPr>
              <a:t/>
            </a:r>
            <a:br>
              <a:rPr lang="es-ES" sz="2400" b="0" dirty="0">
                <a:latin typeface="Verdana" panose="020B0604030504040204" pitchFamily="34" charset="0"/>
                <a:ea typeface="Verdana" panose="020B0604030504040204" pitchFamily="34" charset="0"/>
              </a:rPr>
            </a:br>
            <a:r>
              <a:rPr lang="es-ES" sz="2400" b="0" dirty="0">
                <a:latin typeface="Verdana" panose="020B0604030504040204" pitchFamily="34" charset="0"/>
                <a:ea typeface="Verdana" panose="020B0604030504040204" pitchFamily="34" charset="0"/>
              </a:rPr>
              <a:t/>
            </a:r>
            <a:br>
              <a:rPr lang="es-ES" sz="2400" b="0" dirty="0">
                <a:latin typeface="Verdana" panose="020B0604030504040204" pitchFamily="34" charset="0"/>
                <a:ea typeface="Verdana" panose="020B0604030504040204" pitchFamily="34" charset="0"/>
              </a:rPr>
            </a:br>
            <a:endParaRPr lang="ca-ES" sz="2400" b="0" dirty="0">
              <a:latin typeface="Verdana" panose="020B0604030504040204" pitchFamily="34" charset="0"/>
              <a:ea typeface="Verdana" panose="020B0604030504040204" pitchFamily="34" charset="0"/>
            </a:endParaRPr>
          </a:p>
        </p:txBody>
      </p:sp>
      <p:pic>
        <p:nvPicPr>
          <p:cNvPr id="5" name="Picture 2" descr="C:\Users\usuari\Desktop\Imatges Power Point\1939_Retorn a Montserrat.jpg"/>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xmlns="" val="0"/>
              </a:ext>
            </a:extLst>
          </a:blip>
          <a:srcRect l="8642" t="2886" r="2795" b="14958"/>
          <a:stretch/>
        </p:blipFill>
        <p:spPr bwMode="auto">
          <a:xfrm>
            <a:off x="993533" y="260648"/>
            <a:ext cx="6796893" cy="446449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107504" y="4725144"/>
            <a:ext cx="8568952" cy="2308324"/>
          </a:xfrm>
          <a:prstGeom prst="rect">
            <a:avLst/>
          </a:prstGeom>
        </p:spPr>
        <p:txBody>
          <a:bodyPr wrap="square">
            <a:spAutoFit/>
          </a:bodyPr>
          <a:lstStyle/>
          <a:p>
            <a:endParaRPr lang="es-ES" dirty="0">
              <a:latin typeface="Verdana" panose="020B0604030504040204" pitchFamily="34" charset="0"/>
              <a:ea typeface="Verdana" panose="020B0604030504040204" pitchFamily="34" charset="0"/>
            </a:endParaRPr>
          </a:p>
          <a:p>
            <a:r>
              <a:rPr lang="ca-ES" dirty="0" smtClean="0">
                <a:latin typeface="Verdana" panose="020B0604030504040204" pitchFamily="34" charset="0"/>
                <a:ea typeface="Verdana" panose="020B0604030504040204" pitchFamily="34" charset="0"/>
              </a:rPr>
              <a:t>Durant la Guerra Civil, van morir assassinats 23 monjos del monestir de Montserrat però cap d’ells al monestir.</a:t>
            </a:r>
          </a:p>
          <a:p>
            <a:endParaRPr lang="ca-ES" dirty="0" smtClean="0">
              <a:latin typeface="Verdana" panose="020B0604030504040204" pitchFamily="34" charset="0"/>
              <a:ea typeface="Verdana" panose="020B0604030504040204" pitchFamily="34" charset="0"/>
            </a:endParaRPr>
          </a:p>
          <a:p>
            <a:r>
              <a:rPr lang="ca-ES" dirty="0" smtClean="0">
                <a:latin typeface="Verdana" panose="020B0604030504040204" pitchFamily="34" charset="0"/>
                <a:ea typeface="Verdana" panose="020B0604030504040204" pitchFamily="34" charset="0"/>
              </a:rPr>
              <a:t>La recuperació del monestir va tenir lloc el dia 29 de gener de 1939.</a:t>
            </a:r>
          </a:p>
          <a:p>
            <a:endParaRPr lang="ca-ES" i="1" dirty="0" smtClean="0">
              <a:latin typeface="Verdana" panose="020B0604030504040204" pitchFamily="34" charset="0"/>
              <a:ea typeface="Verdana" panose="020B0604030504040204" pitchFamily="34" charset="0"/>
            </a:endParaRPr>
          </a:p>
          <a:p>
            <a:r>
              <a:rPr lang="ca-ES" i="1" dirty="0" smtClean="0">
                <a:latin typeface="Verdana" panose="020B0604030504040204" pitchFamily="34" charset="0"/>
                <a:ea typeface="Verdana" panose="020B0604030504040204" pitchFamily="34" charset="0"/>
              </a:rPr>
              <a:t>Arxiu Fotogràfic de l’Abadia de Montserrat.</a:t>
            </a:r>
          </a:p>
          <a:p>
            <a:endParaRPr lang="ca-ES" dirty="0"/>
          </a:p>
        </p:txBody>
      </p:sp>
    </p:spTree>
    <p:extLst>
      <p:ext uri="{BB962C8B-B14F-4D97-AF65-F5344CB8AC3E}">
        <p14:creationId xmlns:p14="http://schemas.microsoft.com/office/powerpoint/2010/main" xmlns="" val="832748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835696" y="5301208"/>
            <a:ext cx="5486400" cy="566738"/>
          </a:xfrm>
        </p:spPr>
        <p:txBody>
          <a:bodyPr>
            <a:normAutofit fontScale="90000"/>
          </a:bodyPr>
          <a:lstStyle/>
          <a:p>
            <a:pPr algn="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r>
              <a:rPr lang="es-ES" sz="2200" b="0" dirty="0">
                <a:latin typeface="Verdana" panose="020B0604030504040204" pitchFamily="34" charset="0"/>
                <a:ea typeface="Verdana" panose="020B0604030504040204" pitchFamily="34" charset="0"/>
              </a:rPr>
              <a:t/>
            </a:r>
            <a:br>
              <a:rPr lang="es-ES" sz="2200" b="0" dirty="0">
                <a:latin typeface="Verdana" panose="020B0604030504040204" pitchFamily="34" charset="0"/>
                <a:ea typeface="Verdana" panose="020B0604030504040204" pitchFamily="34" charset="0"/>
              </a:rPr>
            </a:br>
            <a:endParaRPr lang="ca-ES" b="0" dirty="0">
              <a:latin typeface="Verdana" panose="020B0604030504040204" pitchFamily="34" charset="0"/>
              <a:ea typeface="Verdana" panose="020B0604030504040204" pitchFamily="34" charset="0"/>
            </a:endParaRPr>
          </a:p>
        </p:txBody>
      </p:sp>
      <p:pic>
        <p:nvPicPr>
          <p:cNvPr id="5" name="Picture 2" descr="C:\Users\usuari\Desktop\Imatges Power Point\Caixa d'mpremt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73044" y="620688"/>
            <a:ext cx="3997911" cy="52472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378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79512" y="1844824"/>
            <a:ext cx="3816424" cy="3024336"/>
          </a:xfrm>
        </p:spPr>
        <p:txBody>
          <a:bodyPr>
            <a:noAutofit/>
          </a:bodyPr>
          <a:lstStyle/>
          <a:p>
            <a:r>
              <a:rPr lang="ca-ES" b="0" dirty="0" smtClean="0">
                <a:latin typeface="Verdana" panose="020B0604030504040204" pitchFamily="34" charset="0"/>
                <a:ea typeface="Verdana" panose="020B0604030504040204" pitchFamily="34" charset="0"/>
              </a:rPr>
              <a:t>24 de juliol de 1936. </a:t>
            </a:r>
            <a:br>
              <a:rPr lang="ca-ES" b="0" dirty="0" smtClean="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
            </a:r>
            <a:br>
              <a:rPr lang="ca-ES" b="0" dirty="0" smtClean="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Montserrat destinat a sanatori antituberculós, per ordre del Conseller de Sanitat el doctor Manuel </a:t>
            </a:r>
            <a:r>
              <a:rPr lang="ca-ES" b="0" dirty="0" err="1" smtClean="0">
                <a:latin typeface="Verdana" panose="020B0604030504040204" pitchFamily="34" charset="0"/>
                <a:ea typeface="Verdana" panose="020B0604030504040204" pitchFamily="34" charset="0"/>
              </a:rPr>
              <a:t>Corachan</a:t>
            </a:r>
            <a:r>
              <a:rPr lang="ca-ES" b="0" dirty="0" smtClean="0">
                <a:latin typeface="Verdana" panose="020B0604030504040204" pitchFamily="34" charset="0"/>
                <a:ea typeface="Verdana" panose="020B0604030504040204" pitchFamily="34" charset="0"/>
              </a:rPr>
              <a:t>.</a:t>
            </a:r>
            <a:br>
              <a:rPr lang="ca-ES" b="0" dirty="0" smtClean="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
            </a:r>
            <a:br>
              <a:rPr lang="ca-ES" b="0" dirty="0" smtClean="0">
                <a:latin typeface="Verdana" panose="020B0604030504040204" pitchFamily="34" charset="0"/>
                <a:ea typeface="Verdana" panose="020B0604030504040204" pitchFamily="34" charset="0"/>
              </a:rPr>
            </a:br>
            <a:r>
              <a:rPr lang="ca-ES" b="0" i="1" dirty="0" smtClean="0">
                <a:latin typeface="Verdana" panose="020B0604030504040204" pitchFamily="34" charset="0"/>
                <a:ea typeface="Verdana" panose="020B0604030504040204" pitchFamily="34" charset="0"/>
              </a:rPr>
              <a:t>Arxiu Abadia de Montserrat</a:t>
            </a:r>
            <a:r>
              <a:rPr lang="es-ES" b="0" i="1" dirty="0" smtClean="0">
                <a:latin typeface="Verdana" panose="020B0604030504040204" pitchFamily="34" charset="0"/>
                <a:ea typeface="Verdana" panose="020B0604030504040204" pitchFamily="34" charset="0"/>
              </a:rPr>
              <a:t>.</a:t>
            </a:r>
            <a:endParaRPr lang="ca-ES" b="0" dirty="0"/>
          </a:p>
        </p:txBody>
      </p:sp>
      <p:pic>
        <p:nvPicPr>
          <p:cNvPr id="16387" name="Picture 3" descr="C:\Users\usuari\Desktop\Imatges Power Point\19362724_Dr. Sayé.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60365" y="476672"/>
            <a:ext cx="4392488" cy="60159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6283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ol 4"/>
          <p:cNvSpPr>
            <a:spLocks noGrp="1"/>
          </p:cNvSpPr>
          <p:nvPr>
            <p:ph type="title"/>
          </p:nvPr>
        </p:nvSpPr>
        <p:spPr>
          <a:xfrm>
            <a:off x="6660232" y="620688"/>
            <a:ext cx="2304256" cy="4824536"/>
          </a:xfrm>
        </p:spPr>
        <p:txBody>
          <a:bodyPr>
            <a:normAutofit/>
          </a:bodyPr>
          <a:lstStyle/>
          <a:p>
            <a:r>
              <a:rPr lang="ca-ES" b="0" dirty="0" smtClean="0">
                <a:latin typeface="Verdana" panose="020B0604030504040204" pitchFamily="34" charset="0"/>
                <a:ea typeface="Verdana" panose="020B0604030504040204" pitchFamily="34" charset="0"/>
              </a:rPr>
              <a:t>25 de juliol de 1936.</a:t>
            </a:r>
            <a:br>
              <a:rPr lang="ca-ES" b="0" dirty="0" smtClean="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
            </a:r>
            <a:br>
              <a:rPr lang="ca-ES" b="0" dirty="0" smtClean="0">
                <a:latin typeface="Verdana" panose="020B0604030504040204" pitchFamily="34" charset="0"/>
                <a:ea typeface="Verdana" panose="020B0604030504040204" pitchFamily="34" charset="0"/>
              </a:rPr>
            </a:br>
            <a:r>
              <a:rPr lang="ca-ES" b="0" dirty="0" smtClean="0">
                <a:latin typeface="Verdana" panose="020B0604030504040204" pitchFamily="34" charset="0"/>
                <a:ea typeface="Verdana" panose="020B0604030504040204" pitchFamily="34" charset="0"/>
              </a:rPr>
              <a:t> </a:t>
            </a:r>
            <a:r>
              <a:rPr lang="ca-ES" b="0" i="1" dirty="0" smtClean="0">
                <a:latin typeface="Verdana" panose="020B0604030504040204" pitchFamily="34" charset="0"/>
                <a:ea typeface="Verdana" panose="020B0604030504040204" pitchFamily="34" charset="0"/>
              </a:rPr>
              <a:t>La Vanguardia </a:t>
            </a:r>
            <a:r>
              <a:rPr lang="ca-ES" b="0" dirty="0" smtClean="0">
                <a:latin typeface="Verdana" panose="020B0604030504040204" pitchFamily="34" charset="0"/>
                <a:ea typeface="Verdana" panose="020B0604030504040204" pitchFamily="34" charset="0"/>
              </a:rPr>
              <a:t>informa  de la confiscació dels  edificis del monestir de Montserrat.</a:t>
            </a:r>
            <a:r>
              <a:rPr lang="es-ES" b="0" dirty="0">
                <a:latin typeface="Verdana" panose="020B0604030504040204" pitchFamily="34" charset="0"/>
                <a:ea typeface="Verdana" panose="020B0604030504040204" pitchFamily="34" charset="0"/>
              </a:rPr>
              <a:t/>
            </a:r>
            <a:br>
              <a:rPr lang="es-ES" b="0" dirty="0">
                <a:latin typeface="Verdana" panose="020B0604030504040204" pitchFamily="34" charset="0"/>
                <a:ea typeface="Verdana" panose="020B0604030504040204" pitchFamily="34" charset="0"/>
              </a:rPr>
            </a:br>
            <a:r>
              <a:rPr lang="es-ES" b="0" dirty="0">
                <a:latin typeface="Verdana" panose="020B0604030504040204" pitchFamily="34" charset="0"/>
                <a:ea typeface="Verdana" panose="020B0604030504040204" pitchFamily="34" charset="0"/>
              </a:rPr>
              <a:t/>
            </a:r>
            <a:br>
              <a:rPr lang="es-ES" b="0" dirty="0">
                <a:latin typeface="Verdana" panose="020B0604030504040204" pitchFamily="34" charset="0"/>
                <a:ea typeface="Verdana" panose="020B0604030504040204" pitchFamily="34" charset="0"/>
              </a:rPr>
            </a:br>
            <a:r>
              <a:rPr lang="es-ES" b="0" dirty="0">
                <a:latin typeface="Verdana" panose="020B0604030504040204" pitchFamily="34" charset="0"/>
                <a:ea typeface="Verdana" panose="020B0604030504040204" pitchFamily="34" charset="0"/>
              </a:rPr>
              <a:t/>
            </a:r>
            <a:br>
              <a:rPr lang="es-ES" b="0" dirty="0">
                <a:latin typeface="Verdana" panose="020B0604030504040204" pitchFamily="34" charset="0"/>
                <a:ea typeface="Verdana" panose="020B0604030504040204" pitchFamily="34" charset="0"/>
              </a:rPr>
            </a:br>
            <a:endParaRPr lang="ca-ES" dirty="0"/>
          </a:p>
        </p:txBody>
      </p:sp>
      <p:pic>
        <p:nvPicPr>
          <p:cNvPr id="7" name="Picture 2" descr="C:\Users\usuari\Desktop\Imatges Power Point\00_UTILITZADES\19360725_LV_Incautació.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548680"/>
            <a:ext cx="6042584" cy="5616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6704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idor de text 3"/>
          <p:cNvSpPr>
            <a:spLocks noGrp="1"/>
          </p:cNvSpPr>
          <p:nvPr>
            <p:ph type="title"/>
          </p:nvPr>
        </p:nvSpPr>
        <p:spPr>
          <a:xfrm>
            <a:off x="872760" y="1484784"/>
            <a:ext cx="3843255" cy="4968552"/>
          </a:xfrm>
        </p:spPr>
        <p:txBody>
          <a:bodyPr>
            <a:normAutofit/>
          </a:bodyPr>
          <a:lstStyle/>
          <a:p>
            <a:r>
              <a:rPr lang="ca-ES" sz="1800" b="0" dirty="0" smtClean="0">
                <a:latin typeface="Verdana" panose="020B0604030504040204" pitchFamily="34" charset="0"/>
                <a:ea typeface="Verdana" panose="020B0604030504040204" pitchFamily="34" charset="0"/>
              </a:rPr>
              <a:t>Joan Puig i Ferreter va ser nomenat per Ventura Gassol primer delegat de la Generalitat a Montserrat, per un període breu de temps, uns 10 dies. A </a:t>
            </a:r>
            <a:r>
              <a:rPr lang="ca-ES" sz="1800" b="0" i="1" dirty="0" smtClean="0">
                <a:latin typeface="Verdana" panose="020B0604030504040204" pitchFamily="34" charset="0"/>
                <a:ea typeface="Verdana" panose="020B0604030504040204" pitchFamily="34" charset="0"/>
              </a:rPr>
              <a:t>Les profanacions </a:t>
            </a:r>
            <a:r>
              <a:rPr lang="ca-ES" sz="1800" b="0" dirty="0" smtClean="0">
                <a:latin typeface="Verdana" panose="020B0604030504040204" pitchFamily="34" charset="0"/>
                <a:ea typeface="Verdana" panose="020B0604030504040204" pitchFamily="34" charset="0"/>
              </a:rPr>
              <a:t>narra aquesta breu però intensa </a:t>
            </a:r>
            <a:r>
              <a:rPr lang="ca-ES" sz="1800" b="0" dirty="0" err="1" smtClean="0">
                <a:latin typeface="Verdana" panose="020B0604030504040204" pitchFamily="34" charset="0"/>
                <a:ea typeface="Verdana" panose="020B0604030504040204" pitchFamily="34" charset="0"/>
              </a:rPr>
              <a:t>experiencia</a:t>
            </a:r>
            <a:r>
              <a:rPr lang="ca-ES" sz="1800" b="0" dirty="0" smtClean="0">
                <a:latin typeface="Verdana" panose="020B0604030504040204" pitchFamily="34" charset="0"/>
                <a:ea typeface="Verdana" panose="020B0604030504040204" pitchFamily="34" charset="0"/>
              </a:rPr>
              <a:t>, amb un to </a:t>
            </a:r>
            <a:r>
              <a:rPr lang="ca-ES" sz="1800" b="0" dirty="0" err="1" smtClean="0">
                <a:latin typeface="Verdana" panose="020B0604030504040204" pitchFamily="34" charset="0"/>
                <a:ea typeface="Verdana" panose="020B0604030504040204" pitchFamily="34" charset="0"/>
              </a:rPr>
              <a:t>d’autoelogi</a:t>
            </a:r>
            <a:r>
              <a:rPr lang="ca-ES" sz="1800" b="0" dirty="0" smtClean="0">
                <a:latin typeface="Verdana" panose="020B0604030504040204" pitchFamily="34" charset="0"/>
                <a:ea typeface="Verdana" panose="020B0604030504040204" pitchFamily="34" charset="0"/>
              </a:rPr>
              <a:t> i de justificació personal que no desmereixen però el servei que feu a la comunitat de Montserrat i a la preservació del patrimoni. Arxiu</a:t>
            </a:r>
            <a:r>
              <a:rPr lang="ca-ES" sz="1800" b="0" i="1" dirty="0" smtClean="0">
                <a:latin typeface="Verdana" panose="020B0604030504040204" pitchFamily="34" charset="0"/>
                <a:ea typeface="Verdana" panose="020B0604030504040204" pitchFamily="34" charset="0"/>
              </a:rPr>
              <a:t> Serra d’Or</a:t>
            </a:r>
            <a:br>
              <a:rPr lang="ca-ES" sz="1800" b="0" i="1" dirty="0" smtClean="0">
                <a:latin typeface="Verdana" panose="020B0604030504040204" pitchFamily="34" charset="0"/>
                <a:ea typeface="Verdana" panose="020B0604030504040204" pitchFamily="34" charset="0"/>
              </a:rPr>
            </a:br>
            <a:r>
              <a:rPr lang="es-ES" sz="1800" b="0" dirty="0">
                <a:latin typeface="Verdana" panose="020B0604030504040204" pitchFamily="34" charset="0"/>
                <a:ea typeface="Verdana" panose="020B0604030504040204" pitchFamily="34" charset="0"/>
              </a:rPr>
              <a:t/>
            </a:r>
            <a:br>
              <a:rPr lang="es-ES" sz="1800" b="0" dirty="0">
                <a:latin typeface="Verdana" panose="020B0604030504040204" pitchFamily="34" charset="0"/>
                <a:ea typeface="Verdana" panose="020B0604030504040204" pitchFamily="34" charset="0"/>
              </a:rPr>
            </a:br>
            <a:r>
              <a:rPr lang="es-ES" sz="1800" b="0" dirty="0">
                <a:latin typeface="Verdana" panose="020B0604030504040204" pitchFamily="34" charset="0"/>
                <a:ea typeface="Verdana" panose="020B0604030504040204" pitchFamily="34" charset="0"/>
              </a:rPr>
              <a:t/>
            </a:r>
            <a:br>
              <a:rPr lang="es-ES" sz="1800" b="0" dirty="0">
                <a:latin typeface="Verdana" panose="020B0604030504040204" pitchFamily="34" charset="0"/>
                <a:ea typeface="Verdana" panose="020B0604030504040204" pitchFamily="34" charset="0"/>
              </a:rPr>
            </a:br>
            <a:endParaRPr lang="ca-ES" sz="1800" b="0" dirty="0">
              <a:latin typeface="Verdana" panose="020B0604030504040204" pitchFamily="34" charset="0"/>
              <a:ea typeface="Verdana" panose="020B0604030504040204" pitchFamily="34" charset="0"/>
            </a:endParaRPr>
          </a:p>
        </p:txBody>
      </p:sp>
      <p:pic>
        <p:nvPicPr>
          <p:cNvPr id="3" name="Imagen 2">
            <a:extLst>
              <a:ext uri="{FF2B5EF4-FFF2-40B4-BE49-F238E27FC236}">
                <a16:creationId xmlns="" xmlns:a16="http://schemas.microsoft.com/office/drawing/2014/main" id="{D24FA86F-274D-D545-8DD2-986A9CC2E4B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48064" y="1484784"/>
            <a:ext cx="3123176" cy="4437112"/>
          </a:xfrm>
          <a:prstGeom prst="rect">
            <a:avLst/>
          </a:prstGeom>
        </p:spPr>
      </p:pic>
      <p:sp>
        <p:nvSpPr>
          <p:cNvPr id="4" name="CuadroTexto 3">
            <a:extLst>
              <a:ext uri="{FF2B5EF4-FFF2-40B4-BE49-F238E27FC236}">
                <a16:creationId xmlns="" xmlns:a16="http://schemas.microsoft.com/office/drawing/2014/main" id="{924BF0F5-36DF-BA40-9C42-BA0A8E3083BD}"/>
              </a:ext>
            </a:extLst>
          </p:cNvPr>
          <p:cNvSpPr txBox="1"/>
          <p:nvPr/>
        </p:nvSpPr>
        <p:spPr>
          <a:xfrm>
            <a:off x="755576" y="620688"/>
            <a:ext cx="7117771" cy="707886"/>
          </a:xfrm>
          <a:prstGeom prst="rect">
            <a:avLst/>
          </a:prstGeom>
          <a:noFill/>
        </p:spPr>
        <p:txBody>
          <a:bodyPr wrap="square" rtlCol="0">
            <a:spAutoFit/>
          </a:bodyPr>
          <a:lstStyle/>
          <a:p>
            <a:r>
              <a:rPr lang="ca-ES" sz="2000" dirty="0" smtClean="0">
                <a:latin typeface="Verdana" panose="020B0604030504040204" pitchFamily="34" charset="0"/>
                <a:ea typeface="Verdana" panose="020B0604030504040204" pitchFamily="34" charset="0"/>
                <a:cs typeface="Verdana" panose="020B0604030504040204" pitchFamily="34" charset="0"/>
              </a:rPr>
              <a:t>Juliol 1936. Joan Puig i Ferreter: primer conservador de Montserrat.</a:t>
            </a:r>
            <a:endParaRPr lang="ca-E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62263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uari\Desktop\Imatges Power Point\19360804_Nomenament Gerhar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2544" y="149354"/>
            <a:ext cx="3945530" cy="511256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idor de text 3"/>
          <p:cNvSpPr>
            <a:spLocks noGrp="1"/>
          </p:cNvSpPr>
          <p:nvPr>
            <p:ph type="title"/>
          </p:nvPr>
        </p:nvSpPr>
        <p:spPr>
          <a:xfrm>
            <a:off x="661382" y="5283814"/>
            <a:ext cx="8049091" cy="1385546"/>
          </a:xfrm>
        </p:spPr>
        <p:txBody>
          <a:bodyPr>
            <a:normAutofit fontScale="90000"/>
          </a:bodyPr>
          <a:lstStyle/>
          <a:p>
            <a:r>
              <a:rPr lang="ca-ES" b="0" dirty="0" smtClean="0">
                <a:latin typeface="Verdana" panose="020B0604030504040204" pitchFamily="34" charset="0"/>
                <a:ea typeface="Verdana" panose="020B0604030504040204" pitchFamily="34" charset="0"/>
              </a:rPr>
              <a:t>4 d’agost de 1936. Nomenament de </a:t>
            </a:r>
            <a:r>
              <a:rPr lang="ca-ES" b="0" dirty="0" err="1" smtClean="0">
                <a:latin typeface="Verdana" panose="020B0604030504040204" pitchFamily="34" charset="0"/>
                <a:ea typeface="Verdana" panose="020B0604030504040204" pitchFamily="34" charset="0"/>
              </a:rPr>
              <a:t>de</a:t>
            </a:r>
            <a:r>
              <a:rPr lang="ca-ES" b="0" dirty="0" smtClean="0">
                <a:latin typeface="Verdana" panose="020B0604030504040204" pitchFamily="34" charset="0"/>
                <a:ea typeface="Verdana" panose="020B0604030504040204" pitchFamily="34" charset="0"/>
              </a:rPr>
              <a:t> Carles Gerhard i </a:t>
            </a:r>
            <a:r>
              <a:rPr lang="ca-ES" b="0" dirty="0" err="1" smtClean="0">
                <a:latin typeface="Verdana" panose="020B0604030504040204" pitchFamily="34" charset="0"/>
                <a:ea typeface="Verdana" panose="020B0604030504040204" pitchFamily="34" charset="0"/>
              </a:rPr>
              <a:t>Ottenwälder</a:t>
            </a:r>
            <a:r>
              <a:rPr lang="ca-ES" b="0" dirty="0" smtClean="0">
                <a:latin typeface="Verdana" panose="020B0604030504040204" pitchFamily="34" charset="0"/>
                <a:ea typeface="Verdana" panose="020B0604030504040204" pitchFamily="34" charset="0"/>
              </a:rPr>
              <a:t> com a conservador dels edificis de Montserrat, signat pel conseller de cultura Bonaventura Gassol.  Fotografia de Carles Gerhard durant la seva estada a Montserrat. </a:t>
            </a:r>
            <a:r>
              <a:rPr lang="ca-ES" b="0" i="1" dirty="0" smtClean="0">
                <a:latin typeface="Verdana" panose="020B0604030504040204" pitchFamily="34" charset="0"/>
                <a:ea typeface="Verdana" panose="020B0604030504040204" pitchFamily="34" charset="0"/>
              </a:rPr>
              <a:t>Arxiu Abadia de Montserrat.</a:t>
            </a:r>
            <a:endParaRPr lang="ca-ES" b="0" dirty="0">
              <a:latin typeface="Verdana" panose="020B0604030504040204" pitchFamily="34" charset="0"/>
              <a:ea typeface="Verdana" panose="020B0604030504040204" pitchFamily="34" charset="0"/>
            </a:endParaRPr>
          </a:p>
        </p:txBody>
      </p:sp>
      <p:pic>
        <p:nvPicPr>
          <p:cNvPr id="8" name="Imagen 7">
            <a:extLst>
              <a:ext uri="{FF2B5EF4-FFF2-40B4-BE49-F238E27FC236}">
                <a16:creationId xmlns="" xmlns:a16="http://schemas.microsoft.com/office/drawing/2014/main" id="{C1A4285A-DC7E-7D43-860C-2BDC8B0EE86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85927" y="1628800"/>
            <a:ext cx="4212053" cy="2305298"/>
          </a:xfrm>
          <a:prstGeom prst="rect">
            <a:avLst/>
          </a:prstGeom>
        </p:spPr>
      </p:pic>
    </p:spTree>
    <p:extLst>
      <p:ext uri="{BB962C8B-B14F-4D97-AF65-F5344CB8AC3E}">
        <p14:creationId xmlns:p14="http://schemas.microsoft.com/office/powerpoint/2010/main" xmlns="" val="2258872202"/>
      </p:ext>
    </p:extLst>
  </p:cSld>
  <p:clrMapOvr>
    <a:masterClrMapping/>
  </p:clrMapOvr>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1844</TotalTime>
  <Words>892</Words>
  <Application>Microsoft Office PowerPoint</Application>
  <PresentationFormat>Presentació en pantalla (4:3)</PresentationFormat>
  <Paragraphs>101</Paragraphs>
  <Slides>53</Slides>
  <Notes>6</Notes>
  <HiddenSlides>0</HiddenSlides>
  <MMClips>0</MMClips>
  <ScaleCrop>false</ScaleCrop>
  <HeadingPairs>
    <vt:vector size="4" baseType="variant">
      <vt:variant>
        <vt:lpstr>Tema</vt:lpstr>
      </vt:variant>
      <vt:variant>
        <vt:i4>1</vt:i4>
      </vt:variant>
      <vt:variant>
        <vt:lpstr>Títols de les diapositives</vt:lpstr>
      </vt:variant>
      <vt:variant>
        <vt:i4>53</vt:i4>
      </vt:variant>
    </vt:vector>
  </HeadingPairs>
  <TitlesOfParts>
    <vt:vector size="54" baseType="lpstr">
      <vt:lpstr>Tema de l'Office</vt:lpstr>
      <vt:lpstr>    Impremta i biblioteca a l’hospital militar de Montserrat (1938-1939)    </vt:lpstr>
      <vt:lpstr>   Montserrat 1938  Entre el boix i l’alzina. Fortalesa en un replà dels grenys montserratins, i aquesta llum divina que un mil·leni han begut amb avidesa, els ermitans benedictins.  Entre el boix i l’alzina… El món ha fet un gir i ara és un hospital el monestir:  Les negres creus s’han tornat blanques i posen llum sota les branques dels cinc xiprers petits…  Els combatents ferits  tenen la cara bruna. N’hi ha de renouers que passen i que parlen a grans crits… D’altres romanen pensatius i quiets   tràgicament clavats a les parets de la placeta dels xiprers petits.  Monestir-Hospital. La boira es despentina a la llum matinal. L’aire és vibrant de miques irisades. Corpuscles fulgurants, engrunes animades.    Quan el sol és més alt arriben ambulàncies…, cares estranyades miren el sol que daura les arcades, el claustre gòtic tan esbatanat.  El portalet que cau vell i cansat, el flanc verd de la serra i el cel blau.  Temps era temps, milers de tardes mortes tritllejaven les veus de les ermites i passaven ombrius els cenobites. Arles les ocses s’han tornat més fortes.  Monestir-Hospital… Sobre la roca turmentada -destí de Prometeu, enyor de Parsifal- la pedra renegrida i escairada de l’imponent casal.                                                 (1938)     Artur Bladé i Desumvila. Versos de la guerra i de l’exili. Barcelona: Publicacions de l’Abadia de Montserrat, 2007, p. 49-50    </vt:lpstr>
      <vt:lpstr> Juliol de  1936. “Tres de la banda d'incendiaris que pujaren a Montserrat disposats a calar foc. Pocs instants després, arribava el delegat de la Generalitat que impedia la catàstrofe”.  Narcís Xifra: Montserrat, Juliol del 1936</vt:lpstr>
      <vt:lpstr>              El conseller de governació, Josep M. Espanya, signava el dia 21 de juliol de 1936 una ordre segons la qual declarava «de conveniència pública el Monestir de Montserrat, juntament amb els edificis annexos» i designava els mossos d'esquadra perquè en prenguessin possessió per a la seva conservació i custòdia. (Fotografia col·lecció particular). </vt:lpstr>
      <vt:lpstr>   Cartell enganxat a diferents indrets dels edificis de Montserrat el dia 22 de juliol de 1936, per ordre del diputat Soler i Pla.  Narcís Xifra: Montserrat, Juliol del 1936 </vt:lpstr>
      <vt:lpstr>24 de juliol de 1936.   Montserrat destinat a sanatori antituberculós, per ordre del Conseller de Sanitat el doctor Manuel Corachan.  Arxiu Abadia de Montserrat.</vt:lpstr>
      <vt:lpstr>25 de juliol de 1936.   La Vanguardia informa  de la confiscació dels  edificis del monestir de Montserrat.   </vt:lpstr>
      <vt:lpstr>Joan Puig i Ferreter va ser nomenat per Ventura Gassol primer delegat de la Generalitat a Montserrat, per un període breu de temps, uns 10 dies. A Les profanacions narra aquesta breu però intensa experiencia, amb un to d’autoelogi i de justificació personal que no desmereixen però el servei que feu a la comunitat de Montserrat i a la preservació del patrimoni. Arxiu Serra d’Or   </vt:lpstr>
      <vt:lpstr>4 d’agost de 1936. Nomenament de de Carles Gerhard i Ottenwälder com a conservador dels edificis de Montserrat, signat pel conseller de cultura Bonaventura Gassol.  Fotografia de Carles Gerhard durant la seva estada a Montserrat. Arxiu Abadia de Montserrat.</vt:lpstr>
      <vt:lpstr>Última hora. 25 d’agost de 1936 La Vanguardia. 26 d’agost de 1936</vt:lpstr>
      <vt:lpstr>Diapositiva 11</vt:lpstr>
      <vt:lpstr> Revista Nova Ibèria. 3 abril de 1937.  Un article sobre el Servei de Biblioteques del Front, ja assenyala a Montserrat una casa de convalescents. Es tracta de l’hospital de la Colònia Puig.</vt:lpstr>
      <vt:lpstr>Diapositiva 13</vt:lpstr>
      <vt:lpstr>Josep Riu Porta: Hospital militar a Montserrat, 1938-1939. Montserrat: Publicacions de l’Abadia de Montserrat, 1979</vt:lpstr>
      <vt:lpstr>Diapositiva 15</vt:lpstr>
      <vt:lpstr>1 d                             </vt:lpstr>
      <vt:lpstr>12 de maig de 1938.  El doctor Riu Porta és destinat a l’Hospital de Monistrol, a  la “Colonia Puig” a tres quilòmetres  de Montserrat.   Tres mesos després serà destinat a l’hospital militar de Montserrat, la “Clínica Z”.  Arxiu Abadia de Montserrat.</vt:lpstr>
      <vt:lpstr>Diapositiva 18</vt:lpstr>
      <vt:lpstr>Diapositiva 19</vt:lpstr>
      <vt:lpstr>Gràfiques estadístiques del Doctor Riu Porta. Maig-desembre de 1938.</vt:lpstr>
      <vt:lpstr>Diapositiva 21</vt:lpstr>
      <vt:lpstr>La Biblioteca per als soldats </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El taller d’impremta que es van trobar els militars a l’arribar a Montserrat. Algunes de les màquines es van fer servir per a les activitats del taller de recuperació funcional de la “Clínica Z”.  Arxiu fotogràfic Abadia de Montserrat.</vt:lpstr>
      <vt:lpstr> </vt:lpstr>
      <vt:lpstr>1. Rafael Alberti, Manuel Altolaguirre, Concha Méndez. Castillo de Manzanares el Real. Cap a l’any 1936.  2. Manuel Altolaguirre i  Juan Gil-Albert a la impremta provisional instal·lada al  monestir de Gualter, Lleida, 1937.  Viaje a las islas invitadas: Manuel Altolaguirre “1905-1959.-  Madrid: SECC: Residencia de Estudiantes, 2005.</vt:lpstr>
      <vt:lpstr>Ediciones Literarias del Ejército del Este</vt:lpstr>
      <vt:lpstr>Diapositiva 47</vt:lpstr>
      <vt:lpstr>Diapositiva 48</vt:lpstr>
      <vt:lpstr>Diapositiva 49</vt:lpstr>
      <vt:lpstr>Diapositiva 50</vt:lpstr>
      <vt:lpstr>    </vt:lpstr>
      <vt:lpstr>    </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Biblioteca e imprenta en el hospital militar de Montserrat (1938-1939)</dc:title>
  <dc:creator>usuari</dc:creator>
  <cp:lastModifiedBy>bncnav</cp:lastModifiedBy>
  <cp:revision>172</cp:revision>
  <cp:lastPrinted>2021-02-02T18:57:13Z</cp:lastPrinted>
  <dcterms:created xsi:type="dcterms:W3CDTF">2019-11-24T09:45:21Z</dcterms:created>
  <dcterms:modified xsi:type="dcterms:W3CDTF">2021-03-01T07:32:43Z</dcterms:modified>
</cp:coreProperties>
</file>